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6858000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99"/>
    <a:srgbClr val="FFFF99"/>
    <a:srgbClr val="FF9999"/>
    <a:srgbClr val="FF99CC"/>
    <a:srgbClr val="FF7C80"/>
    <a:srgbClr val="00CCFF"/>
    <a:srgbClr val="FF9966"/>
    <a:srgbClr val="FF6600"/>
    <a:srgbClr val="6699FF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33" autoAdjust="0"/>
  </p:normalViewPr>
  <p:slideViewPr>
    <p:cSldViewPr>
      <p:cViewPr>
        <p:scale>
          <a:sx n="33" d="100"/>
          <a:sy n="33" d="100"/>
        </p:scale>
        <p:origin x="-594" y="-78"/>
      </p:cViewPr>
      <p:guideLst>
        <p:guide orient="horz" pos="11304"/>
        <p:guide pos="1907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91" cy="4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>
            <a:lvl1pPr defTabSz="44881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49" y="0"/>
            <a:ext cx="2971691" cy="4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>
            <a:lvl1pPr algn="r" defTabSz="44881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fld id="{B071E18B-A3E7-4DD3-A6F8-A482DAF022D7}" type="datetimeFigureOut">
              <a:rPr lang="fr-FR"/>
              <a:pPr/>
              <a:t>25/11/2013</a:t>
            </a:fld>
            <a:endParaRPr 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999"/>
            <a:ext cx="2971691" cy="4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9" tIns="45699" rIns="91399" bIns="45699" numCol="1" anchor="b" anchorCtr="0" compatLnSpc="1">
            <a:prstTxWarp prst="textNoShape">
              <a:avLst/>
            </a:prstTxWarp>
          </a:bodyPr>
          <a:lstStyle>
            <a:lvl1pPr defTabSz="44881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endParaRPr 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49" y="9427999"/>
            <a:ext cx="2971691" cy="4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9" tIns="45699" rIns="91399" bIns="45699" numCol="1" anchor="b" anchorCtr="0" compatLnSpc="1">
            <a:prstTxWarp prst="textNoShape">
              <a:avLst/>
            </a:prstTxWarp>
          </a:bodyPr>
          <a:lstStyle>
            <a:lvl1pPr algn="r" defTabSz="44881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fld id="{48561EDD-A1D8-4C5C-9D23-8697CCCDE41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22923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12963" y="754063"/>
            <a:ext cx="2628900" cy="371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690" y="4714744"/>
            <a:ext cx="5485159" cy="44650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5342" cy="49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8818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65476" algn="l"/>
                <a:tab pos="1329107" algn="l"/>
                <a:tab pos="1996059" algn="l"/>
                <a:tab pos="266116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198" y="0"/>
            <a:ext cx="2975342" cy="49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8818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65476" algn="l"/>
                <a:tab pos="1329107" algn="l"/>
                <a:tab pos="1996059" algn="l"/>
                <a:tab pos="266116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29487"/>
            <a:ext cx="2975342" cy="49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8818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65476" algn="l"/>
                <a:tab pos="1329107" algn="l"/>
                <a:tab pos="1996059" algn="l"/>
                <a:tab pos="266116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198" y="9429487"/>
            <a:ext cx="2975342" cy="49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8818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65476" algn="l"/>
                <a:tab pos="1329107" algn="l"/>
                <a:tab pos="1996059" algn="l"/>
                <a:tab pos="266116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D49D532-FE56-4672-829C-882A70B55C3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72265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BF121D-F6E2-4930-B245-78768D0F37B1}" type="slidenum">
              <a:rPr lang="fr-FR"/>
              <a:pPr/>
              <a:t>1</a:t>
            </a:fld>
            <a:endParaRPr lang="fr-FR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4063"/>
            <a:ext cx="263048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91" y="4714744"/>
            <a:ext cx="5486619" cy="4466913"/>
          </a:xfrm>
          <a:noFill/>
          <a:ln/>
        </p:spPr>
        <p:txBody>
          <a:bodyPr wrap="none" lIns="84050" tIns="42025" rIns="84050" bIns="42025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389" y="13296077"/>
            <a:ext cx="25734436" cy="917528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0778" y="24255695"/>
            <a:ext cx="21193660" cy="109394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7BE4-6D0C-4E57-BA65-9EEEADF8B3A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E6A12-6EEA-4238-91DD-AA7D9B6C9D6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833680" y="2174867"/>
            <a:ext cx="6696635" cy="3568663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42652" y="2174867"/>
            <a:ext cx="19983235" cy="3568663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FE855-4310-4007-9C92-E22A141C549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D3BAC-9148-4C5C-BBF7-9DFB2C7F5E8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659" y="27505643"/>
            <a:ext cx="25733313" cy="85019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659" y="18141829"/>
            <a:ext cx="25733313" cy="936381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D4A6B-39F9-4CB4-873A-C2064C91A0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42655" y="10286281"/>
            <a:ext cx="13339373" cy="275752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89821" y="10286281"/>
            <a:ext cx="13340497" cy="275752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EA996-18B1-4E85-8031-930E427CABC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592" y="1714756"/>
            <a:ext cx="27248029" cy="713283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592" y="9581526"/>
            <a:ext cx="13376428" cy="3992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592" y="13574388"/>
            <a:ext cx="13376428" cy="246619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9581" y="9581526"/>
            <a:ext cx="13382041" cy="3992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9581" y="13574388"/>
            <a:ext cx="13382041" cy="246619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FAE49-167A-4B5C-BB7C-0E827E5849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FBC5F-8E19-4C65-BBD9-8D393C1360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EF32-78F7-4E8E-81B0-503FE86C9FF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592" y="1703533"/>
            <a:ext cx="9960740" cy="7254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7010" y="1703538"/>
            <a:ext cx="16924611" cy="36532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592" y="8957576"/>
            <a:ext cx="9960740" cy="29278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BBA0C-5B09-46FB-8981-606DE1A15ED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225" y="29963307"/>
            <a:ext cx="18165352" cy="353724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4225" y="3824532"/>
            <a:ext cx="18165352" cy="256831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225" y="33500549"/>
            <a:ext cx="18165352" cy="5023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BACC1-0AC4-4CD2-B8C3-4B7DB723950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42652" y="2174865"/>
            <a:ext cx="26787663" cy="6973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42652" y="10286281"/>
            <a:ext cx="26787663" cy="27575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742656" y="38577478"/>
            <a:ext cx="6933555" cy="2879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0434580" y="38577478"/>
            <a:ext cx="9434126" cy="2879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1596763" y="38577478"/>
            <a:ext cx="6933555" cy="2879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0D5F0445-B8B8-4CC0-B622-490CD6041F2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gif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gif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032654" y="12745217"/>
            <a:ext cx="28354563" cy="11380640"/>
          </a:xfrm>
          <a:prstGeom prst="rect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603458" y="15519939"/>
            <a:ext cx="27071651" cy="41913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008959" y="25305375"/>
            <a:ext cx="14583167" cy="12532622"/>
          </a:xfrm>
          <a:prstGeom prst="rect">
            <a:avLst/>
          </a:prstGeom>
          <a:solidFill>
            <a:srgbClr val="FF99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1008960" y="38895841"/>
            <a:ext cx="28378258" cy="2092216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008959" y="6405148"/>
            <a:ext cx="28378258" cy="4896543"/>
          </a:xfrm>
          <a:prstGeom prst="rect">
            <a:avLst/>
          </a:prstGeom>
          <a:solidFill>
            <a:srgbClr val="FF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15521671" y="25305374"/>
            <a:ext cx="13865546" cy="12532623"/>
          </a:xfrm>
          <a:prstGeom prst="rect">
            <a:avLst/>
          </a:prstGeom>
          <a:solidFill>
            <a:srgbClr val="FF99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75966" y="41348097"/>
            <a:ext cx="9001000" cy="970624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270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19578556" y="40613047"/>
            <a:ext cx="10248682" cy="2031194"/>
          </a:xfrm>
          <a:prstGeom prst="rect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270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07" name="Rectangle 1"/>
          <p:cNvSpPr txBox="1">
            <a:spLocks noChangeArrowheads="1"/>
          </p:cNvSpPr>
          <p:nvPr/>
        </p:nvSpPr>
        <p:spPr bwMode="auto">
          <a:xfrm>
            <a:off x="4840462" y="269304"/>
            <a:ext cx="20581474" cy="291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dist="165100" dir="282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58211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/>
            </a:pPr>
            <a:r>
              <a:rPr kumimoji="0" lang="fr-FR" sz="8000" b="1" i="0" u="none" strike="noStrike" kern="0" cap="small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DynEmo</a:t>
            </a:r>
            <a:r>
              <a:rPr lang="fr-FR" sz="8000" b="1" kern="0" dirty="0" smtClean="0">
                <a:solidFill>
                  <a:srgbClr val="0070C0"/>
                </a:solidFill>
                <a:latin typeface="Century Gothic" pitchFamily="34" charset="0"/>
                <a:ea typeface="+mj-ea"/>
                <a:cs typeface="+mj-cs"/>
              </a:rPr>
              <a:t>, une base d’expressions faciales dynamiques, spontanées et annotées</a:t>
            </a:r>
            <a:endParaRPr kumimoji="0" lang="fr-FR" sz="8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13" name="Text Box 17"/>
          <p:cNvSpPr txBox="1">
            <a:spLocks noChangeArrowheads="1"/>
          </p:cNvSpPr>
          <p:nvPr/>
        </p:nvSpPr>
        <p:spPr bwMode="auto">
          <a:xfrm>
            <a:off x="5842047" y="3481018"/>
            <a:ext cx="18567684" cy="171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4000" dirty="0" smtClean="0">
                <a:latin typeface="Century Gothic" pitchFamily="34" charset="0"/>
                <a:cs typeface="Times New Roman" pitchFamily="18" charset="0"/>
              </a:rPr>
              <a:t>Damien Dupré*, Anna </a:t>
            </a:r>
            <a:r>
              <a:rPr lang="fr-FR" sz="4000" dirty="0" err="1" smtClean="0">
                <a:latin typeface="Century Gothic" pitchFamily="34" charset="0"/>
                <a:cs typeface="Times New Roman" pitchFamily="18" charset="0"/>
              </a:rPr>
              <a:t>Tcherkassof</a:t>
            </a:r>
            <a:r>
              <a:rPr lang="fr-FR" sz="4000" dirty="0" smtClean="0">
                <a:latin typeface="Century Gothic" pitchFamily="34" charset="0"/>
                <a:cs typeface="Times New Roman" pitchFamily="18" charset="0"/>
              </a:rPr>
              <a:t>*, Brigitte Meillon**, Jean-Michel Adam**, Michel Dubois* et Nadine </a:t>
            </a:r>
            <a:r>
              <a:rPr lang="fr-FR" sz="4000" dirty="0" err="1" smtClean="0">
                <a:latin typeface="Century Gothic" pitchFamily="34" charset="0"/>
                <a:cs typeface="Times New Roman" pitchFamily="18" charset="0"/>
              </a:rPr>
              <a:t>Mandran</a:t>
            </a:r>
            <a:r>
              <a:rPr lang="fr-FR" sz="4000" dirty="0" smtClean="0">
                <a:latin typeface="Century Gothic" pitchFamily="34" charset="0"/>
                <a:cs typeface="Times New Roman" pitchFamily="18" charset="0"/>
              </a:rPr>
              <a:t>**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1400" dirty="0" smtClean="0">
                <a:latin typeface="Century Gothic" pitchFamily="34" charset="0"/>
                <a:cs typeface="Times New Roman" pitchFamily="18" charset="0"/>
              </a:rPr>
              <a:t> </a:t>
            </a:r>
            <a:endParaRPr lang="fr-FR" sz="1400" baseline="59000" dirty="0" smtClean="0">
              <a:latin typeface="Century Gothic" pitchFamily="34" charset="0"/>
              <a:cs typeface="Times New Roman" pitchFamily="18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2400" dirty="0" smtClean="0">
                <a:latin typeface="Century Gothic" pitchFamily="34" charset="0"/>
              </a:rPr>
              <a:t>* Laboratoire Interuniversitaire de Psychologie, Université Grenoble Alpes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sz="2400" dirty="0" smtClean="0">
                <a:latin typeface="Century Gothic" pitchFamily="34" charset="0"/>
              </a:rPr>
              <a:t>** Laboratoire d’Informatique de Grenoble, Université Grenoble Alpes</a:t>
            </a:r>
            <a:endParaRPr lang="fr-FR" sz="2400" dirty="0">
              <a:latin typeface="Century Gothic" pitchFamily="34" charset="0"/>
            </a:endParaRPr>
          </a:p>
        </p:txBody>
      </p:sp>
      <p:sp>
        <p:nvSpPr>
          <p:cNvPr id="314" name="Text Box 18"/>
          <p:cNvSpPr txBox="1">
            <a:spLocks noChangeArrowheads="1"/>
          </p:cNvSpPr>
          <p:nvPr/>
        </p:nvSpPr>
        <p:spPr bwMode="auto">
          <a:xfrm>
            <a:off x="1313309" y="41492113"/>
            <a:ext cx="8423697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2000" dirty="0">
                <a:latin typeface="Century Gothic" pitchFamily="34" charset="0"/>
              </a:rPr>
              <a:t>55è Congrès National de la Société Française de Psychologie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pitchFamily="34" charset="0"/>
              </a:rPr>
              <a:t>11 - 13 septembre 2013, Lyon, France</a:t>
            </a:r>
            <a:endParaRPr lang="fr-FR" sz="20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19" name="ZoneTexte 318"/>
          <p:cNvSpPr txBox="1"/>
          <p:nvPr/>
        </p:nvSpPr>
        <p:spPr>
          <a:xfrm>
            <a:off x="1372062" y="38899825"/>
            <a:ext cx="27689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just"/>
            <a:r>
              <a:rPr lang="fr-FR" sz="3200" dirty="0" err="1" smtClean="0">
                <a:latin typeface="Century Gothic" pitchFamily="34" charset="0"/>
              </a:rPr>
              <a:t>DynEmo</a:t>
            </a:r>
            <a:r>
              <a:rPr lang="fr-FR" sz="3200" dirty="0" smtClean="0">
                <a:latin typeface="Century Gothic" pitchFamily="34" charset="0"/>
              </a:rPr>
              <a:t> est une base de données disponible gratuitement, destinée à la communauté scientifique, rassemblant un corpus d’Expressions Faciales Emotionnelles dynamiques et authentiques (</a:t>
            </a:r>
            <a:r>
              <a:rPr lang="fr-FR" sz="3200" u="sng" dirty="0" smtClean="0">
                <a:latin typeface="Century Gothic" pitchFamily="34" charset="0"/>
              </a:rPr>
              <a:t>https://dynemo.liglab.fr</a:t>
            </a:r>
            <a:r>
              <a:rPr lang="fr-FR" sz="3200" dirty="0" smtClean="0">
                <a:latin typeface="Century Gothic" pitchFamily="34" charset="0"/>
              </a:rPr>
              <a:t>). Une interface permet à l’utilisateur de visualiser simultanément la vidéo d’une émotion et la progression de son time-line, les ressentis émotionnels étant également à disposition. </a:t>
            </a:r>
          </a:p>
        </p:txBody>
      </p:sp>
      <p:sp>
        <p:nvSpPr>
          <p:cNvPr id="320" name="ZoneTexte 319"/>
          <p:cNvSpPr txBox="1"/>
          <p:nvPr/>
        </p:nvSpPr>
        <p:spPr>
          <a:xfrm>
            <a:off x="1008959" y="11692995"/>
            <a:ext cx="2827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atin typeface="Century Gothic" pitchFamily="34" charset="0"/>
              </a:rPr>
              <a:t>1. Enregistrement des expressions faciales émotionnelles spontanées et dynamiques</a:t>
            </a:r>
          </a:p>
        </p:txBody>
      </p:sp>
      <p:sp>
        <p:nvSpPr>
          <p:cNvPr id="321" name="ZoneTexte 320"/>
          <p:cNvSpPr txBox="1"/>
          <p:nvPr/>
        </p:nvSpPr>
        <p:spPr>
          <a:xfrm>
            <a:off x="1008959" y="24307447"/>
            <a:ext cx="2837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atin typeface="Century Gothic" pitchFamily="34" charset="0"/>
              </a:rPr>
              <a:t>2. Annotation des émotions exprimées par les visages </a:t>
            </a:r>
            <a:endParaRPr lang="fr-FR" sz="5400" b="1" dirty="0">
              <a:latin typeface="Century Gothic" pitchFamily="34" charset="0"/>
            </a:endParaRPr>
          </a:p>
        </p:txBody>
      </p:sp>
      <p:pic>
        <p:nvPicPr>
          <p:cNvPr id="323" name="Picture 79" descr="C:\Users\Damien\Desktop\Doc\logo li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966" y="94540"/>
            <a:ext cx="1884602" cy="3327873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9850953" y="40684343"/>
            <a:ext cx="78263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latin typeface="Century Gothic" pitchFamily="34" charset="0"/>
              </a:rPr>
              <a:t>I</a:t>
            </a:r>
            <a:r>
              <a:rPr lang="fr-FR" sz="2800" b="1" dirty="0" smtClean="0">
                <a:latin typeface="Century Gothic" pitchFamily="34" charset="0"/>
              </a:rPr>
              <a:t>nformations et accès au projet </a:t>
            </a:r>
            <a:r>
              <a:rPr lang="fr-FR" sz="2800" b="1" dirty="0" err="1" smtClean="0">
                <a:latin typeface="Century Gothic" pitchFamily="34" charset="0"/>
              </a:rPr>
              <a:t>DynEmo</a:t>
            </a:r>
            <a:r>
              <a:rPr lang="fr-FR" sz="2800" b="1" dirty="0" smtClean="0">
                <a:latin typeface="Century Gothic" pitchFamily="34" charset="0"/>
              </a:rPr>
              <a:t> </a:t>
            </a:r>
          </a:p>
          <a:p>
            <a:pPr algn="r"/>
            <a:r>
              <a:rPr lang="fr-FR" sz="2800" u="sng" dirty="0">
                <a:latin typeface="Century Gothic" pitchFamily="34" charset="0"/>
              </a:rPr>
              <a:t>https://dynemo.liglab.fr</a:t>
            </a:r>
            <a:endParaRPr lang="fr-FR" sz="2800" dirty="0" smtClean="0">
              <a:latin typeface="Century Gothic" pitchFamily="34" charset="0"/>
            </a:endParaRPr>
          </a:p>
          <a:p>
            <a:pPr algn="r"/>
            <a:r>
              <a:rPr lang="fr-FR" sz="2800" dirty="0" smtClean="0">
                <a:latin typeface="Century Gothic" pitchFamily="34" charset="0"/>
              </a:rPr>
              <a:t>Anna.Tcherkassof@upmf-grenoble.fr</a:t>
            </a:r>
            <a:endParaRPr lang="fr-FR" sz="2800" dirty="0">
              <a:latin typeface="Century Gothic" pitchFamily="34" charset="0"/>
            </a:endParaRPr>
          </a:p>
          <a:p>
            <a:pPr algn="r"/>
            <a:r>
              <a:rPr lang="fr-FR" sz="2800" dirty="0" smtClean="0">
                <a:latin typeface="Century Gothic" pitchFamily="34" charset="0"/>
              </a:rPr>
              <a:t>Damien.Dupre@upmf-grenoble.fr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1500823" y="6477155"/>
            <a:ext cx="1968545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900" b="1" dirty="0" smtClean="0">
              <a:latin typeface="Century Gothic" pitchFamily="34" charset="0"/>
            </a:endParaRPr>
          </a:p>
          <a:p>
            <a:pPr algn="just"/>
            <a:r>
              <a:rPr lang="fr-FR" sz="3200" dirty="0" smtClean="0">
                <a:latin typeface="Century Gothic" pitchFamily="34" charset="0"/>
              </a:rPr>
              <a:t>L’analyse </a:t>
            </a:r>
            <a:r>
              <a:rPr lang="fr-FR" sz="3200" dirty="0">
                <a:latin typeface="Century Gothic" pitchFamily="34" charset="0"/>
              </a:rPr>
              <a:t>des </a:t>
            </a:r>
            <a:r>
              <a:rPr lang="fr-FR" sz="3200" dirty="0" smtClean="0">
                <a:latin typeface="Century Gothic" pitchFamily="34" charset="0"/>
              </a:rPr>
              <a:t>expressions faciales émotionnelles nécessite </a:t>
            </a:r>
            <a:r>
              <a:rPr lang="fr-FR" sz="3200" dirty="0">
                <a:latin typeface="Century Gothic" pitchFamily="34" charset="0"/>
              </a:rPr>
              <a:t>le recours à des </a:t>
            </a:r>
            <a:r>
              <a:rPr lang="fr-FR" sz="3200" b="1" dirty="0">
                <a:latin typeface="Century Gothic" pitchFamily="34" charset="0"/>
              </a:rPr>
              <a:t>bases de données expressives de qualité </a:t>
            </a:r>
            <a:r>
              <a:rPr lang="fr-FR" sz="3200" dirty="0">
                <a:latin typeface="Century Gothic" pitchFamily="34" charset="0"/>
              </a:rPr>
              <a:t>dépassant les limites des photographies </a:t>
            </a:r>
            <a:r>
              <a:rPr lang="fr-FR" sz="3200" dirty="0" smtClean="0">
                <a:latin typeface="Century Gothic" pitchFamily="34" charset="0"/>
              </a:rPr>
              <a:t>d’acteurs. </a:t>
            </a:r>
            <a:r>
              <a:rPr lang="fr-FR" sz="3200" dirty="0" err="1" smtClean="0">
                <a:latin typeface="Century Gothic" pitchFamily="34" charset="0"/>
              </a:rPr>
              <a:t>DynEmo</a:t>
            </a:r>
            <a:r>
              <a:rPr lang="fr-FR" sz="3200" dirty="0" smtClean="0">
                <a:latin typeface="Century Gothic" pitchFamily="34" charset="0"/>
              </a:rPr>
              <a:t> est une base </a:t>
            </a:r>
            <a:r>
              <a:rPr lang="fr-FR" sz="3200" dirty="0">
                <a:latin typeface="Century Gothic" pitchFamily="34" charset="0"/>
              </a:rPr>
              <a:t>de </a:t>
            </a:r>
            <a:r>
              <a:rPr lang="fr-FR" sz="3200" dirty="0" smtClean="0">
                <a:latin typeface="Century Gothic" pitchFamily="34" charset="0"/>
              </a:rPr>
              <a:t>données comprenant des </a:t>
            </a:r>
            <a:r>
              <a:rPr lang="fr-FR" sz="3200" b="1" dirty="0" smtClean="0">
                <a:latin typeface="Century Gothic" pitchFamily="34" charset="0"/>
              </a:rPr>
              <a:t>vidéos</a:t>
            </a:r>
            <a:r>
              <a:rPr lang="fr-FR" sz="3200" dirty="0" smtClean="0">
                <a:latin typeface="Century Gothic" pitchFamily="34" charset="0"/>
              </a:rPr>
              <a:t> </a:t>
            </a:r>
            <a:r>
              <a:rPr lang="fr-FR" sz="3200" b="1" dirty="0" smtClean="0">
                <a:latin typeface="Century Gothic" pitchFamily="34" charset="0"/>
              </a:rPr>
              <a:t>d’expressions faciales spontanées</a:t>
            </a:r>
            <a:r>
              <a:rPr lang="fr-FR" sz="3200" dirty="0" smtClean="0">
                <a:latin typeface="Century Gothic" pitchFamily="34" charset="0"/>
              </a:rPr>
              <a:t>. </a:t>
            </a:r>
          </a:p>
          <a:p>
            <a:pPr algn="just"/>
            <a:endParaRPr lang="fr-FR" sz="3200" dirty="0">
              <a:latin typeface="Century Gothic" pitchFamily="34" charset="0"/>
            </a:endParaRPr>
          </a:p>
          <a:p>
            <a:pPr algn="just"/>
            <a:r>
              <a:rPr lang="fr-FR" sz="3200" dirty="0" smtClean="0">
                <a:latin typeface="Century Gothic" pitchFamily="34" charset="0"/>
              </a:rPr>
              <a:t>Ces </a:t>
            </a:r>
            <a:r>
              <a:rPr lang="fr-FR" sz="3200" dirty="0">
                <a:latin typeface="Century Gothic" pitchFamily="34" charset="0"/>
              </a:rPr>
              <a:t>données sont doublement caractérisées en termes d’information </a:t>
            </a:r>
            <a:r>
              <a:rPr lang="fr-FR" sz="3200" dirty="0" smtClean="0">
                <a:latin typeface="Century Gothic" pitchFamily="34" charset="0"/>
              </a:rPr>
              <a:t>émotionnelle 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3200" b="1" dirty="0" smtClean="0">
                <a:latin typeface="Century Gothic" pitchFamily="34" charset="0"/>
              </a:rPr>
              <a:t>Endogène</a:t>
            </a:r>
            <a:r>
              <a:rPr lang="fr-FR" sz="3200" dirty="0" smtClean="0">
                <a:latin typeface="Century Gothic" pitchFamily="34" charset="0"/>
              </a:rPr>
              <a:t> : </a:t>
            </a:r>
            <a:r>
              <a:rPr lang="fr-FR" sz="3200" b="1" dirty="0" smtClean="0">
                <a:latin typeface="Century Gothic" pitchFamily="34" charset="0"/>
              </a:rPr>
              <a:t>l’état </a:t>
            </a:r>
            <a:r>
              <a:rPr lang="fr-FR" sz="3200" b="1" dirty="0">
                <a:latin typeface="Century Gothic" pitchFamily="34" charset="0"/>
              </a:rPr>
              <a:t>affectif </a:t>
            </a:r>
            <a:r>
              <a:rPr lang="fr-FR" sz="3200" dirty="0" smtClean="0">
                <a:latin typeface="Century Gothic" pitchFamily="34" charset="0"/>
              </a:rPr>
              <a:t>ressenti </a:t>
            </a:r>
            <a:r>
              <a:rPr lang="fr-FR" sz="3200" dirty="0">
                <a:latin typeface="Century Gothic" pitchFamily="34" charset="0"/>
              </a:rPr>
              <a:t>par la personne </a:t>
            </a:r>
            <a:r>
              <a:rPr lang="fr-FR" sz="3200" dirty="0" smtClean="0">
                <a:latin typeface="Century Gothic" pitchFamily="34" charset="0"/>
              </a:rPr>
              <a:t>filmée est fourni pour chaque vidéo.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3200" b="1" dirty="0" smtClean="0">
                <a:latin typeface="Century Gothic" pitchFamily="34" charset="0"/>
              </a:rPr>
              <a:t>Exogène</a:t>
            </a:r>
            <a:r>
              <a:rPr lang="fr-FR" sz="3200" dirty="0">
                <a:latin typeface="Century Gothic" pitchFamily="34" charset="0"/>
              </a:rPr>
              <a:t> </a:t>
            </a:r>
            <a:r>
              <a:rPr lang="fr-FR" sz="3200" dirty="0" smtClean="0">
                <a:latin typeface="Century Gothic" pitchFamily="34" charset="0"/>
              </a:rPr>
              <a:t>: des </a:t>
            </a:r>
            <a:r>
              <a:rPr lang="fr-FR" sz="3200" b="1" dirty="0" smtClean="0">
                <a:latin typeface="Century Gothic" pitchFamily="34" charset="0"/>
              </a:rPr>
              <a:t>annotations </a:t>
            </a:r>
            <a:r>
              <a:rPr lang="fr-FR" sz="3200" dirty="0" smtClean="0">
                <a:latin typeface="Century Gothic" pitchFamily="34" charset="0"/>
              </a:rPr>
              <a:t>(jugements par des observateurs naïfs des émotions exprimées par la personne filmée) </a:t>
            </a:r>
            <a:r>
              <a:rPr lang="fr-FR" sz="3200" b="1" dirty="0" smtClean="0">
                <a:latin typeface="Century Gothic" pitchFamily="34" charset="0"/>
              </a:rPr>
              <a:t>ont </a:t>
            </a:r>
            <a:r>
              <a:rPr lang="fr-FR" sz="3200" b="1" dirty="0">
                <a:latin typeface="Century Gothic" pitchFamily="34" charset="0"/>
              </a:rPr>
              <a:t>été agrégés pour former des </a:t>
            </a:r>
            <a:r>
              <a:rPr lang="fr-FR" sz="3200" b="1" i="1" dirty="0">
                <a:latin typeface="Century Gothic" pitchFamily="34" charset="0"/>
              </a:rPr>
              <a:t>time-</a:t>
            </a:r>
            <a:r>
              <a:rPr lang="fr-FR" sz="3200" b="1" i="1" dirty="0" err="1">
                <a:latin typeface="Century Gothic" pitchFamily="34" charset="0"/>
              </a:rPr>
              <a:t>lines</a:t>
            </a:r>
            <a:r>
              <a:rPr lang="fr-FR" sz="3200" b="1" dirty="0">
                <a:latin typeface="Century Gothic" pitchFamily="34" charset="0"/>
              </a:rPr>
              <a:t> </a:t>
            </a:r>
            <a:r>
              <a:rPr lang="fr-FR" sz="3200" dirty="0" smtClean="0">
                <a:latin typeface="Century Gothic" pitchFamily="34" charset="0"/>
              </a:rPr>
              <a:t>de l’évolution des expressions faciales.</a:t>
            </a:r>
            <a:endParaRPr lang="fr-FR" sz="3200" dirty="0">
              <a:latin typeface="Century Gothic" pitchFamily="34" charset="0"/>
            </a:endParaRPr>
          </a:p>
        </p:txBody>
      </p:sp>
      <p:sp>
        <p:nvSpPr>
          <p:cNvPr id="120" name="Text Box 4"/>
          <p:cNvSpPr txBox="1">
            <a:spLocks noChangeArrowheads="1"/>
          </p:cNvSpPr>
          <p:nvPr/>
        </p:nvSpPr>
        <p:spPr bwMode="auto">
          <a:xfrm>
            <a:off x="1500823" y="26658465"/>
            <a:ext cx="12484655" cy="508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6752" rIns="90000" bIns="45000"/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3200" dirty="0" smtClean="0">
                <a:solidFill>
                  <a:srgbClr val="000000"/>
                </a:solidFill>
                <a:latin typeface="Century Gothic" pitchFamily="34" charset="0"/>
              </a:rPr>
              <a:t>Un logiciel d’annotation </a:t>
            </a:r>
            <a:r>
              <a:rPr lang="fr-FR" sz="3200" i="1" dirty="0" err="1" smtClean="0">
                <a:solidFill>
                  <a:srgbClr val="000000"/>
                </a:solidFill>
                <a:latin typeface="Century Gothic" pitchFamily="34" charset="0"/>
              </a:rPr>
              <a:t>opensource</a:t>
            </a:r>
            <a:r>
              <a:rPr lang="fr-FR" sz="3200" dirty="0" smtClean="0">
                <a:solidFill>
                  <a:srgbClr val="000000"/>
                </a:solidFill>
                <a:latin typeface="Century Gothic" pitchFamily="34" charset="0"/>
              </a:rPr>
              <a:t> a été développé pour fournir aux observateurs une interface simple. Les annotations étaient faites en deux temps :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sz="105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255" name="Picture 231" descr="C:\Users\dupred.PERS-UPMF\Desktop\LIG_co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2190" y="303537"/>
            <a:ext cx="2041429" cy="174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ectangle 129"/>
          <p:cNvSpPr/>
          <p:nvPr/>
        </p:nvSpPr>
        <p:spPr>
          <a:xfrm>
            <a:off x="14938646" y="26658465"/>
            <a:ext cx="140030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 smtClean="0">
                <a:latin typeface="Century Gothic" pitchFamily="34" charset="0"/>
              </a:rPr>
              <a:t>426 observateurs </a:t>
            </a:r>
            <a:r>
              <a:rPr lang="fr-FR" sz="3200" dirty="0" smtClean="0">
                <a:latin typeface="Century Gothic" pitchFamily="34" charset="0"/>
              </a:rPr>
              <a:t>ont participé à la procédure d’annotation. Chaque vidéo est annotée par une vingtaine d’observateurs. La compilation </a:t>
            </a:r>
            <a:r>
              <a:rPr lang="fr-FR" sz="3200" dirty="0">
                <a:latin typeface="Century Gothic" pitchFamily="34" charset="0"/>
              </a:rPr>
              <a:t>des annotations </a:t>
            </a:r>
            <a:r>
              <a:rPr lang="fr-FR" sz="3200" dirty="0" smtClean="0">
                <a:latin typeface="Century Gothic" pitchFamily="34" charset="0"/>
              </a:rPr>
              <a:t>forme </a:t>
            </a:r>
            <a:r>
              <a:rPr lang="fr-FR" sz="3200" dirty="0">
                <a:latin typeface="Century Gothic" pitchFamily="34" charset="0"/>
              </a:rPr>
              <a:t>de </a:t>
            </a:r>
            <a:r>
              <a:rPr lang="fr-FR" sz="3200" dirty="0" smtClean="0">
                <a:latin typeface="Century Gothic" pitchFamily="34" charset="0"/>
              </a:rPr>
              <a:t>time-</a:t>
            </a:r>
            <a:r>
              <a:rPr lang="fr-FR" sz="3200" dirty="0" err="1" smtClean="0">
                <a:latin typeface="Century Gothic" pitchFamily="34" charset="0"/>
              </a:rPr>
              <a:t>lines</a:t>
            </a:r>
            <a:r>
              <a:rPr lang="fr-FR" sz="3200" dirty="0" smtClean="0">
                <a:latin typeface="Century Gothic" pitchFamily="34" charset="0"/>
              </a:rPr>
              <a:t>.</a:t>
            </a:r>
            <a:endParaRPr lang="fr-FR" sz="3200" dirty="0">
              <a:latin typeface="Century Gothic" pitchFamily="34" charset="0"/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14633550" y="28242641"/>
            <a:ext cx="14710360" cy="8384850"/>
            <a:chOff x="14938645" y="29074815"/>
            <a:chExt cx="14710360" cy="838485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4938645" y="36639637"/>
              <a:ext cx="14710359" cy="8200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14938645" y="29074815"/>
              <a:ext cx="14710360" cy="8349235"/>
              <a:chOff x="14900854" y="27594569"/>
              <a:chExt cx="14710360" cy="8349235"/>
            </a:xfrm>
          </p:grpSpPr>
          <p:pic>
            <p:nvPicPr>
              <p:cNvPr id="1310" name="Picture 28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00855" y="27594569"/>
                <a:ext cx="14710359" cy="3715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11" name="Picture 28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00854" y="31244406"/>
                <a:ext cx="14710359" cy="4003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5" name="Image 134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830550" y="35246487"/>
                <a:ext cx="6720432" cy="697317"/>
              </a:xfrm>
              <a:prstGeom prst="rect">
                <a:avLst/>
              </a:prstGeom>
            </p:spPr>
          </p:pic>
        </p:grpSp>
      </p:grpSp>
      <p:pic>
        <p:nvPicPr>
          <p:cNvPr id="1308" name="Picture 28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6285" y="40848025"/>
            <a:ext cx="1488517" cy="148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" name="Image 138" descr="C:\Users\dupred\Desktop\Dynemo6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4352" r="1194" b="10296"/>
          <a:stretch/>
        </p:blipFill>
        <p:spPr bwMode="auto">
          <a:xfrm>
            <a:off x="21618326" y="6396888"/>
            <a:ext cx="6055045" cy="49048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8" name="Picture 4" descr="http://www.gerontechnologie.net/wp-content/logo_anr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6598" y="338559"/>
            <a:ext cx="2977587" cy="12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2654" y="38035729"/>
            <a:ext cx="47580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1" dirty="0">
                <a:latin typeface="Century Gothic" pitchFamily="34" charset="0"/>
              </a:rPr>
              <a:t>CONCLUSION</a:t>
            </a:r>
            <a:endParaRPr lang="fr-FR" sz="4000" dirty="0"/>
          </a:p>
        </p:txBody>
      </p:sp>
      <p:sp>
        <p:nvSpPr>
          <p:cNvPr id="6" name="Rectangle 5"/>
          <p:cNvSpPr/>
          <p:nvPr/>
        </p:nvSpPr>
        <p:spPr>
          <a:xfrm>
            <a:off x="1024038" y="5516955"/>
            <a:ext cx="52132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5400" b="1" dirty="0">
                <a:latin typeface="Century Gothic" pitchFamily="34" charset="0"/>
              </a:rPr>
              <a:t>INTRODUCTION</a:t>
            </a:r>
          </a:p>
        </p:txBody>
      </p:sp>
      <p:pic>
        <p:nvPicPr>
          <p:cNvPr id="1030" name="Picture 6" descr="http://webu2.upmf-grenoble.fr/UniversiteCitoyenne/logo_upm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49385" y="1611152"/>
            <a:ext cx="2532012" cy="196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 1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00"/>
          <a:stretch/>
        </p:blipFill>
        <p:spPr bwMode="auto">
          <a:xfrm>
            <a:off x="1960142" y="13440427"/>
            <a:ext cx="2160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344"/>
          <a:stretch/>
        </p:blipFill>
        <p:spPr bwMode="auto">
          <a:xfrm>
            <a:off x="6712670" y="13445177"/>
            <a:ext cx="2159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957" b="14441"/>
          <a:stretch/>
        </p:blipFill>
        <p:spPr bwMode="auto">
          <a:xfrm>
            <a:off x="4336406" y="13445177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 5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"/>
          <a:stretch/>
        </p:blipFill>
        <p:spPr bwMode="auto">
          <a:xfrm>
            <a:off x="9088934" y="13445927"/>
            <a:ext cx="2160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0280" y="20646999"/>
            <a:ext cx="4274686" cy="32031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4" name="Flèche droite 63"/>
          <p:cNvSpPr/>
          <p:nvPr/>
        </p:nvSpPr>
        <p:spPr>
          <a:xfrm rot="5400000">
            <a:off x="9538671" y="18996296"/>
            <a:ext cx="1595808" cy="911106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0385078" y="20897825"/>
            <a:ext cx="59497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Century Gothic" pitchFamily="34" charset="0"/>
              </a:rPr>
              <a:t>358 vidéos</a:t>
            </a:r>
            <a:r>
              <a:rPr lang="fr-FR" sz="3200" dirty="0">
                <a:latin typeface="Century Gothic" pitchFamily="34" charset="0"/>
              </a:rPr>
              <a:t> (de 12 secondes à 24,39 minutes</a:t>
            </a:r>
            <a:r>
              <a:rPr lang="fr-FR" sz="3200" dirty="0" smtClean="0">
                <a:latin typeface="Century Gothic" pitchFamily="34" charset="0"/>
              </a:rPr>
              <a:t>) </a:t>
            </a:r>
          </a:p>
          <a:p>
            <a:r>
              <a:rPr lang="fr-FR" sz="3200" dirty="0">
                <a:latin typeface="Century Gothic" pitchFamily="34" charset="0"/>
              </a:rPr>
              <a:t>176 hommes et 182 femmes </a:t>
            </a:r>
          </a:p>
          <a:p>
            <a:r>
              <a:rPr lang="fr-FR" sz="3200" dirty="0" smtClean="0">
                <a:latin typeface="Century Gothic" pitchFamily="34" charset="0"/>
              </a:rPr>
              <a:t>âgés </a:t>
            </a:r>
            <a:r>
              <a:rPr lang="fr-FR" sz="3200" dirty="0">
                <a:latin typeface="Century Gothic" pitchFamily="34" charset="0"/>
              </a:rPr>
              <a:t>de 25 à 65 </a:t>
            </a:r>
            <a:r>
              <a:rPr lang="fr-FR" sz="3200" dirty="0" smtClean="0">
                <a:latin typeface="Century Gothic" pitchFamily="34" charset="0"/>
              </a:rPr>
              <a:t>ans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72110" y="16021910"/>
            <a:ext cx="45652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Century Gothic" pitchFamily="34" charset="0"/>
              </a:rPr>
              <a:t>358 personnes </a:t>
            </a:r>
            <a:r>
              <a:rPr lang="fr-FR" sz="3200" dirty="0">
                <a:latin typeface="Century Gothic" pitchFamily="34" charset="0"/>
              </a:rPr>
              <a:t>tout venant </a:t>
            </a:r>
            <a:r>
              <a:rPr lang="fr-FR" sz="3200" dirty="0" smtClean="0">
                <a:latin typeface="Century Gothic" pitchFamily="34" charset="0"/>
              </a:rPr>
              <a:t>filmées à leur insu (</a:t>
            </a:r>
            <a:r>
              <a:rPr lang="fr-FR" sz="3200" dirty="0" err="1" smtClean="0">
                <a:latin typeface="Century Gothic" pitchFamily="34" charset="0"/>
              </a:rPr>
              <a:t>cover</a:t>
            </a:r>
            <a:r>
              <a:rPr lang="fr-FR" sz="3200" dirty="0" smtClean="0">
                <a:latin typeface="Century Gothic" pitchFamily="34" charset="0"/>
              </a:rPr>
              <a:t> story) </a:t>
            </a:r>
            <a:r>
              <a:rPr lang="fr-FR" sz="3200" dirty="0">
                <a:latin typeface="Century Gothic" pitchFamily="34" charset="0"/>
              </a:rPr>
              <a:t>par </a:t>
            </a:r>
            <a:r>
              <a:rPr lang="fr-FR" sz="3200" b="1" dirty="0">
                <a:latin typeface="Century Gothic" pitchFamily="34" charset="0"/>
              </a:rPr>
              <a:t>2 </a:t>
            </a:r>
            <a:r>
              <a:rPr lang="fr-FR" sz="3200" b="1" dirty="0" smtClean="0">
                <a:latin typeface="Century Gothic" pitchFamily="34" charset="0"/>
              </a:rPr>
              <a:t>caméras cachées</a:t>
            </a:r>
            <a:r>
              <a:rPr lang="fr-FR" sz="3200" dirty="0" smtClean="0">
                <a:latin typeface="Century Gothic" pitchFamily="34" charset="0"/>
              </a:rPr>
              <a:t>.</a:t>
            </a:r>
          </a:p>
          <a:p>
            <a:pPr algn="ctr"/>
            <a:endParaRPr lang="fr-FR" sz="3200" dirty="0" smtClean="0">
              <a:latin typeface="Century Gothic" pitchFamily="34" charset="0"/>
            </a:endParaRPr>
          </a:p>
          <a:p>
            <a:pPr algn="ctr"/>
            <a:r>
              <a:rPr lang="fr-FR" sz="3200" dirty="0" smtClean="0">
                <a:latin typeface="Century Gothic" pitchFamily="34" charset="0"/>
              </a:rPr>
              <a:t>Consentement avant et après l’induction</a:t>
            </a:r>
            <a:endParaRPr lang="fr-FR" sz="3200" dirty="0"/>
          </a:p>
        </p:txBody>
      </p:sp>
      <p:sp>
        <p:nvSpPr>
          <p:cNvPr id="27" name="Rectangle 26"/>
          <p:cNvSpPr/>
          <p:nvPr/>
        </p:nvSpPr>
        <p:spPr>
          <a:xfrm>
            <a:off x="11393190" y="13481001"/>
            <a:ext cx="2629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Century Gothic" pitchFamily="34" charset="0"/>
              </a:rPr>
              <a:t>Une induction émotionnelle parmi 11 possibles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992650" y="16001281"/>
            <a:ext cx="5682460" cy="329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3200" dirty="0" smtClean="0">
                <a:solidFill>
                  <a:srgbClr val="000000"/>
                </a:solidFill>
                <a:latin typeface="Century Gothic" pitchFamily="34" charset="0"/>
              </a:rPr>
              <a:t>3 questionnaires émotionnels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3200" dirty="0" smtClean="0">
                <a:solidFill>
                  <a:srgbClr val="000000"/>
                </a:solidFill>
                <a:latin typeface="Century Gothic" pitchFamily="34" charset="0"/>
              </a:rPr>
              <a:t>(51 items en tout)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3200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3200" b="1" dirty="0" smtClean="0">
                <a:solidFill>
                  <a:srgbClr val="000000"/>
                </a:solidFill>
                <a:latin typeface="Century Gothic" pitchFamily="34" charset="0"/>
              </a:rPr>
              <a:t>Dimensionnel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3200" b="1" dirty="0" smtClean="0">
                <a:solidFill>
                  <a:srgbClr val="000000"/>
                </a:solidFill>
                <a:latin typeface="Century Gothic" pitchFamily="34" charset="0"/>
              </a:rPr>
              <a:t>Tendances </a:t>
            </a:r>
            <a:r>
              <a:rPr lang="fr-FR" sz="3200" b="1" dirty="0">
                <a:solidFill>
                  <a:srgbClr val="000000"/>
                </a:solidFill>
                <a:latin typeface="Century Gothic" pitchFamily="34" charset="0"/>
              </a:rPr>
              <a:t>à </a:t>
            </a:r>
            <a:r>
              <a:rPr lang="fr-FR" sz="3200" b="1" dirty="0" smtClean="0">
                <a:solidFill>
                  <a:srgbClr val="000000"/>
                </a:solidFill>
                <a:latin typeface="Century Gothic" pitchFamily="34" charset="0"/>
              </a:rPr>
              <a:t>l’action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3200" b="1" dirty="0" smtClean="0">
                <a:solidFill>
                  <a:srgbClr val="000000"/>
                </a:solidFill>
                <a:latin typeface="Century Gothic" pitchFamily="34" charset="0"/>
              </a:rPr>
              <a:t>Catégoriel</a:t>
            </a:r>
            <a:endParaRPr lang="fr-FR" sz="32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2554430" y="21390267"/>
            <a:ext cx="6166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Information Emotionnelle Endogène : </a:t>
            </a:r>
            <a:r>
              <a:rPr lang="fr-FR" sz="3200" dirty="0" smtClean="0"/>
              <a:t>Etat affectif ressenti</a:t>
            </a:r>
            <a:endParaRPr lang="fr-FR" sz="3200" dirty="0"/>
          </a:p>
        </p:txBody>
      </p:sp>
      <p:sp>
        <p:nvSpPr>
          <p:cNvPr id="33" name="Plus 32"/>
          <p:cNvSpPr/>
          <p:nvPr/>
        </p:nvSpPr>
        <p:spPr bwMode="auto">
          <a:xfrm>
            <a:off x="14345518" y="16989281"/>
            <a:ext cx="1564846" cy="1990525"/>
          </a:xfrm>
          <a:prstGeom prst="mathPlus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5" name="Flèche droite 84"/>
          <p:cNvSpPr/>
          <p:nvPr/>
        </p:nvSpPr>
        <p:spPr>
          <a:xfrm rot="5400000">
            <a:off x="19788805" y="18996296"/>
            <a:ext cx="1595808" cy="911106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14938646" y="36739585"/>
            <a:ext cx="14003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latin typeface="Century Gothic" pitchFamily="34" charset="0"/>
              </a:rPr>
              <a:t>Les time-</a:t>
            </a:r>
            <a:r>
              <a:rPr lang="fr-FR" sz="3200" dirty="0" err="1" smtClean="0">
                <a:latin typeface="Century Gothic" pitchFamily="34" charset="0"/>
              </a:rPr>
              <a:t>lines</a:t>
            </a:r>
            <a:r>
              <a:rPr lang="fr-FR" sz="3200" dirty="0" smtClean="0">
                <a:latin typeface="Century Gothic" pitchFamily="34" charset="0"/>
              </a:rPr>
              <a:t> représentent l’évolution dynamique (à 0,1s près) des émotions communiquées par les visages </a:t>
            </a:r>
            <a:endParaRPr lang="fr-FR" sz="3200" dirty="0">
              <a:latin typeface="Century Gothic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32655" y="25305374"/>
            <a:ext cx="28432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000000"/>
                </a:solidFill>
                <a:latin typeface="Century Gothic" pitchFamily="34" charset="0"/>
              </a:rPr>
              <a:t>Dans le but de caractériser les émotions exprimés par les visages, un set de 125 vidéos (sur les 358) a été</a:t>
            </a:r>
            <a:r>
              <a:rPr lang="fr-FR" sz="3200" b="1" dirty="0">
                <a:solidFill>
                  <a:srgbClr val="000000"/>
                </a:solidFill>
                <a:latin typeface="Century Gothic" pitchFamily="34" charset="0"/>
              </a:rPr>
              <a:t> annoté par des observateurs naïfs </a:t>
            </a:r>
            <a:r>
              <a:rPr lang="fr-FR" sz="3200" dirty="0" smtClean="0">
                <a:solidFill>
                  <a:srgbClr val="000000"/>
                </a:solidFill>
                <a:latin typeface="Century Gothic" pitchFamily="34" charset="0"/>
              </a:rPr>
              <a:t>(</a:t>
            </a:r>
            <a:r>
              <a:rPr lang="fr-FR" sz="3200" b="1" dirty="0" smtClean="0">
                <a:solidFill>
                  <a:srgbClr val="000000"/>
                </a:solidFill>
                <a:latin typeface="Century Gothic" pitchFamily="34" charset="0"/>
              </a:rPr>
              <a:t>Information Emotionnelle Exogène</a:t>
            </a:r>
            <a:r>
              <a:rPr lang="fr-FR" sz="3200" dirty="0">
                <a:solidFill>
                  <a:srgbClr val="000000"/>
                </a:solidFill>
                <a:latin typeface="Century Gothic" pitchFamily="34" charset="0"/>
              </a:rPr>
              <a:t>). </a:t>
            </a:r>
            <a:endParaRPr lang="fr-FR" sz="3200" dirty="0"/>
          </a:p>
        </p:txBody>
      </p:sp>
      <p:grpSp>
        <p:nvGrpSpPr>
          <p:cNvPr id="38" name="Groupe 37"/>
          <p:cNvGrpSpPr/>
          <p:nvPr/>
        </p:nvGrpSpPr>
        <p:grpSpPr>
          <a:xfrm>
            <a:off x="6130129" y="15519941"/>
            <a:ext cx="6559205" cy="4191347"/>
            <a:chOff x="5623095" y="15519941"/>
            <a:chExt cx="6559205" cy="4191347"/>
          </a:xfrm>
        </p:grpSpPr>
        <p:pic>
          <p:nvPicPr>
            <p:cNvPr id="2076" name="Picture 28" descr="C:\Users\dupred.PERS-UPMF\Desktop\au80020_projection_screens-wall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469" t="6646" r="26129" b="10542"/>
            <a:stretch/>
          </p:blipFill>
          <p:spPr bwMode="auto">
            <a:xfrm>
              <a:off x="5623095" y="15519941"/>
              <a:ext cx="4131348" cy="419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0150" y="16486115"/>
              <a:ext cx="196215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rapèze 36"/>
            <p:cNvSpPr/>
            <p:nvPr/>
          </p:nvSpPr>
          <p:spPr bwMode="auto">
            <a:xfrm rot="5400000">
              <a:off x="6058856" y="16087732"/>
              <a:ext cx="3199288" cy="3331821"/>
            </a:xfrm>
            <a:prstGeom prst="trapezoid">
              <a:avLst>
                <a:gd name="adj" fmla="val 6604"/>
              </a:avLst>
            </a:prstGeom>
            <a:solidFill>
              <a:srgbClr val="66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1" name="Zone de texte 2"/>
            <p:cNvSpPr txBox="1">
              <a:spLocks noChangeArrowheads="1"/>
            </p:cNvSpPr>
            <p:nvPr/>
          </p:nvSpPr>
          <p:spPr bwMode="auto">
            <a:xfrm>
              <a:off x="6099724" y="16877954"/>
              <a:ext cx="3046870" cy="164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2800" b="1" dirty="0" smtClean="0">
                  <a:effectLst/>
                  <a:latin typeface="Calibri"/>
                  <a:ea typeface="Calibri"/>
                  <a:cs typeface="Times New Roman"/>
                </a:rPr>
                <a:t>INDUCTION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2800" b="1" dirty="0">
                  <a:latin typeface="Calibri"/>
                  <a:ea typeface="Calibri"/>
                  <a:cs typeface="Times New Roman"/>
                </a:rPr>
                <a:t>EMOTIONNELLE</a:t>
              </a:r>
              <a:endParaRPr lang="fr-FR" sz="2800" dirty="0"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fr-FR" sz="2800" b="1" dirty="0" smtClean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2079" name="Picture 31" descr="C:\Users\dupred.PERS-UPMF\Desktop\15801400-3d-little-human-character-sitting-with-a-tablet-computer--illuminative-blue-screen-people-serie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12638" y="16486115"/>
            <a:ext cx="2445848" cy="27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e 38"/>
          <p:cNvGrpSpPr/>
          <p:nvPr/>
        </p:nvGrpSpPr>
        <p:grpSpPr>
          <a:xfrm>
            <a:off x="16334850" y="15519939"/>
            <a:ext cx="4131348" cy="4191347"/>
            <a:chOff x="14625970" y="15533182"/>
            <a:chExt cx="4131348" cy="4191347"/>
          </a:xfrm>
          <a:solidFill>
            <a:srgbClr val="66FF99"/>
          </a:solidFill>
        </p:grpSpPr>
        <p:grpSp>
          <p:nvGrpSpPr>
            <p:cNvPr id="103" name="Groupe 102"/>
            <p:cNvGrpSpPr/>
            <p:nvPr/>
          </p:nvGrpSpPr>
          <p:grpSpPr>
            <a:xfrm>
              <a:off x="14625970" y="15533182"/>
              <a:ext cx="4131348" cy="4191347"/>
              <a:chOff x="5623095" y="15519941"/>
              <a:chExt cx="4131348" cy="4191347"/>
            </a:xfrm>
            <a:grpFill/>
          </p:grpSpPr>
          <p:pic>
            <p:nvPicPr>
              <p:cNvPr id="104" name="Picture 28" descr="C:\Users\dupred.PERS-UPMF\Desktop\au80020_projection_screens-wall.jpg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9469" t="6646" r="26129" b="10542"/>
              <a:stretch/>
            </p:blipFill>
            <p:spPr bwMode="auto">
              <a:xfrm>
                <a:off x="5623095" y="15519941"/>
                <a:ext cx="4131348" cy="4191347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106" name="Trapèze 105"/>
              <p:cNvSpPr/>
              <p:nvPr/>
            </p:nvSpPr>
            <p:spPr bwMode="auto">
              <a:xfrm rot="5400000">
                <a:off x="6058856" y="16087732"/>
                <a:ext cx="3199288" cy="3331821"/>
              </a:xfrm>
              <a:prstGeom prst="trapezoid">
                <a:avLst>
                  <a:gd name="adj" fmla="val 6604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sp>
          <p:nvSpPr>
            <p:cNvPr id="112" name="Zone de texte 2"/>
            <p:cNvSpPr txBox="1">
              <a:spLocks noChangeArrowheads="1"/>
            </p:cNvSpPr>
            <p:nvPr/>
          </p:nvSpPr>
          <p:spPr bwMode="auto">
            <a:xfrm>
              <a:off x="15101007" y="16892829"/>
              <a:ext cx="3046870" cy="1641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2800" b="1" dirty="0" smtClean="0">
                  <a:effectLst/>
                  <a:latin typeface="Calibri"/>
                  <a:ea typeface="Calibri"/>
                  <a:cs typeface="Times New Roman"/>
                </a:rPr>
                <a:t>AUTO-EVALUATION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2800" b="1" dirty="0">
                  <a:latin typeface="Calibri"/>
                  <a:ea typeface="Calibri"/>
                  <a:cs typeface="Times New Roman"/>
                </a:rPr>
                <a:t>EMOTIONNELLE</a:t>
              </a:r>
              <a:endParaRPr lang="fr-FR" sz="2800" dirty="0"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fr-FR" sz="2800" b="1" dirty="0" smtClean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18" name="Picture 22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60" b="501"/>
          <a:stretch/>
        </p:blipFill>
        <p:spPr bwMode="auto">
          <a:xfrm>
            <a:off x="2009212" y="28746697"/>
            <a:ext cx="5400000" cy="432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33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4" b="320"/>
          <a:stretch/>
        </p:blipFill>
        <p:spPr bwMode="auto">
          <a:xfrm>
            <a:off x="8017321" y="28746697"/>
            <a:ext cx="5400000" cy="4320000"/>
          </a:xfrm>
          <a:prstGeom prst="rect">
            <a:avLst/>
          </a:prstGeom>
          <a:ln>
            <a:noFill/>
          </a:ln>
          <a:effectLst>
            <a:outerShdw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8017321" y="33448511"/>
            <a:ext cx="54197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Century Gothic" pitchFamily="34" charset="0"/>
              </a:rPr>
              <a:t>2. Jugement</a:t>
            </a:r>
            <a:r>
              <a:rPr lang="fr-FR" sz="3200" dirty="0" smtClean="0">
                <a:solidFill>
                  <a:srgbClr val="000000"/>
                </a:solidFill>
                <a:latin typeface="Century Gothic" pitchFamily="34" charset="0"/>
              </a:rPr>
              <a:t> L’observateur </a:t>
            </a:r>
            <a:r>
              <a:rPr lang="fr-FR" sz="3200" dirty="0">
                <a:solidFill>
                  <a:srgbClr val="000000"/>
                </a:solidFill>
                <a:latin typeface="Century Gothic" pitchFamily="34" charset="0"/>
              </a:rPr>
              <a:t>revoit chaque séquence marquée et lui attribue une émotion </a:t>
            </a:r>
            <a:r>
              <a:rPr lang="fr-FR" sz="3200" dirty="0" smtClean="0">
                <a:solidFill>
                  <a:srgbClr val="000000"/>
                </a:solidFill>
                <a:latin typeface="Century Gothic" pitchFamily="34" charset="0"/>
              </a:rPr>
              <a:t>parmi une </a:t>
            </a:r>
            <a:r>
              <a:rPr lang="fr-FR" sz="3200" dirty="0">
                <a:solidFill>
                  <a:srgbClr val="000000"/>
                </a:solidFill>
                <a:latin typeface="Century Gothic" pitchFamily="34" charset="0"/>
              </a:rPr>
              <a:t>liste de 12 </a:t>
            </a:r>
            <a:r>
              <a:rPr lang="fr-FR" sz="3200" dirty="0" smtClean="0">
                <a:solidFill>
                  <a:srgbClr val="000000"/>
                </a:solidFill>
                <a:latin typeface="Century Gothic" pitchFamily="34" charset="0"/>
              </a:rPr>
              <a:t>labels</a:t>
            </a:r>
            <a:endParaRPr lang="fr-FR" sz="32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122" name="ZoneTexte 121"/>
          <p:cNvSpPr txBox="1"/>
          <p:nvPr/>
        </p:nvSpPr>
        <p:spPr>
          <a:xfrm>
            <a:off x="2009212" y="33448511"/>
            <a:ext cx="54006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fr-FR" sz="3200" b="1" dirty="0" smtClean="0">
                <a:solidFill>
                  <a:srgbClr val="000000"/>
                </a:solidFill>
                <a:latin typeface="Century Gothic" pitchFamily="34" charset="0"/>
              </a:rPr>
              <a:t>Marquage</a:t>
            </a:r>
            <a:endParaRPr lang="fr-FR" sz="32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r>
              <a:rPr lang="fr-FR" sz="3200" dirty="0" smtClean="0">
                <a:solidFill>
                  <a:srgbClr val="000000"/>
                </a:solidFill>
                <a:latin typeface="Century Gothic" pitchFamily="34" charset="0"/>
              </a:rPr>
              <a:t>L’observateur </a:t>
            </a:r>
            <a:r>
              <a:rPr lang="fr-FR" sz="3200" dirty="0">
                <a:solidFill>
                  <a:srgbClr val="000000"/>
                </a:solidFill>
                <a:latin typeface="Century Gothic" pitchFamily="34" charset="0"/>
              </a:rPr>
              <a:t>sélectionne les séquences de la vidéo pendant lesquelles il perçoit l’expression d’une émotion sur le visage</a:t>
            </a:r>
          </a:p>
          <a:p>
            <a:pPr algn="ctr"/>
            <a:endParaRPr lang="fr-FR" sz="32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74" name="Accolade fermante 73"/>
          <p:cNvSpPr/>
          <p:nvPr/>
        </p:nvSpPr>
        <p:spPr>
          <a:xfrm rot="5400000">
            <a:off x="21974724" y="9020442"/>
            <a:ext cx="935809" cy="12449804"/>
          </a:xfrm>
          <a:prstGeom prst="rightBrace">
            <a:avLst>
              <a:gd name="adj1" fmla="val 8333"/>
              <a:gd name="adj2" fmla="val 50431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2" name="Accolade fermante 61"/>
          <p:cNvSpPr/>
          <p:nvPr/>
        </p:nvSpPr>
        <p:spPr>
          <a:xfrm rot="5400000">
            <a:off x="7429108" y="9020442"/>
            <a:ext cx="935809" cy="12449804"/>
          </a:xfrm>
          <a:prstGeom prst="rightBrace">
            <a:avLst>
              <a:gd name="adj1" fmla="val 8333"/>
              <a:gd name="adj2" fmla="val 50431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16936648" y="13678172"/>
            <a:ext cx="10874366" cy="1459013"/>
            <a:chOff x="16529582" y="13678172"/>
            <a:chExt cx="10874366" cy="145901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9571"/>
            <a:stretch/>
          </p:blipFill>
          <p:spPr bwMode="auto">
            <a:xfrm>
              <a:off x="16529582" y="13678172"/>
              <a:ext cx="9744075" cy="466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3557" b="49779"/>
            <a:stretch/>
          </p:blipFill>
          <p:spPr bwMode="auto">
            <a:xfrm>
              <a:off x="16529582" y="14614981"/>
              <a:ext cx="6820853" cy="52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2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407" b="74376"/>
            <a:stretch/>
          </p:blipFill>
          <p:spPr bwMode="auto">
            <a:xfrm>
              <a:off x="16529582" y="14124933"/>
              <a:ext cx="6816936" cy="508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t="80643" r="31012" b="2488"/>
            <a:stretch/>
          </p:blipFill>
          <p:spPr bwMode="auto">
            <a:xfrm>
              <a:off x="22698446" y="14608557"/>
              <a:ext cx="4705502" cy="5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7269" r="31013" b="26077"/>
            <a:stretch/>
          </p:blipFill>
          <p:spPr bwMode="auto">
            <a:xfrm>
              <a:off x="22698446" y="14111238"/>
              <a:ext cx="4705502" cy="52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25283973" y="13678172"/>
              <a:ext cx="2119975" cy="4330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6918485" y="13171736"/>
            <a:ext cx="5203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Century Gothic" pitchFamily="34" charset="0"/>
              </a:rPr>
              <a:t>Exemple de quelques items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603458" y="36811593"/>
            <a:ext cx="12382019" cy="810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6752" rIns="90000" bIns="45000"/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3200" dirty="0" smtClean="0">
                <a:solidFill>
                  <a:srgbClr val="000000"/>
                </a:solidFill>
                <a:latin typeface="Century Gothic" pitchFamily="34" charset="0"/>
              </a:rPr>
              <a:t>Ce logiciel peut être configuré en fonction des conditions de l’annotation, il est disponible sur simple demande.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sz="105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7625" y="21955071"/>
            <a:ext cx="3217802" cy="207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9887" y="20199854"/>
            <a:ext cx="2024580" cy="383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1681" y="20495702"/>
            <a:ext cx="2100621" cy="119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logo sfp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442" y="41457171"/>
            <a:ext cx="88582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loralis.fr/fr/upload/img/61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4198" y="1959721"/>
            <a:ext cx="1831573" cy="12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482</Words>
  <Application>Microsoft Office PowerPoint</Application>
  <PresentationFormat>Personnalisé</PresentationFormat>
  <Paragraphs>50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DYNEMO: A Database of Dynamic and Spontaneous Emotional Facial Expressions</dc:title>
  <dc:creator>damien</dc:creator>
  <cp:lastModifiedBy>atcherka</cp:lastModifiedBy>
  <cp:revision>195</cp:revision>
  <cp:lastPrinted>1601-01-01T00:00:00Z</cp:lastPrinted>
  <dcterms:created xsi:type="dcterms:W3CDTF">2009-07-08T13:59:23Z</dcterms:created>
  <dcterms:modified xsi:type="dcterms:W3CDTF">2013-11-25T13:50:12Z</dcterms:modified>
</cp:coreProperties>
</file>