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0275213" cy="42803763"/>
  <p:notesSz cx="29818013" cy="42348150"/>
  <p:defaultTextStyle>
    <a:defPPr>
      <a:defRPr lang="en-GB"/>
    </a:defPPr>
    <a:lvl1pPr algn="l" defTabSz="449263" rtl="0" fontAlgn="base">
      <a:spcBef>
        <a:spcPct val="0"/>
      </a:spcBef>
      <a:spcAft>
        <a:spcPct val="0"/>
      </a:spcAft>
      <a:defRPr kern="1200">
        <a:solidFill>
          <a:schemeClr val="tx1"/>
        </a:solidFill>
        <a:latin typeface="Arial" pitchFamily="34" charset="0"/>
        <a:ea typeface="MS Gothic" pitchFamily="49" charset="-128"/>
        <a:cs typeface="+mn-cs"/>
      </a:defRPr>
    </a:lvl1pPr>
    <a:lvl2pPr marL="742950" indent="-285750" algn="l" defTabSz="449263" rtl="0" fontAlgn="base">
      <a:spcBef>
        <a:spcPct val="0"/>
      </a:spcBef>
      <a:spcAft>
        <a:spcPct val="0"/>
      </a:spcAft>
      <a:defRPr kern="1200">
        <a:solidFill>
          <a:schemeClr val="tx1"/>
        </a:solidFill>
        <a:latin typeface="Arial" pitchFamily="34" charset="0"/>
        <a:ea typeface="MS Gothic" pitchFamily="49" charset="-128"/>
        <a:cs typeface="+mn-cs"/>
      </a:defRPr>
    </a:lvl2pPr>
    <a:lvl3pPr marL="1143000" indent="-228600" algn="l" defTabSz="449263" rtl="0" fontAlgn="base">
      <a:spcBef>
        <a:spcPct val="0"/>
      </a:spcBef>
      <a:spcAft>
        <a:spcPct val="0"/>
      </a:spcAft>
      <a:defRPr kern="1200">
        <a:solidFill>
          <a:schemeClr val="tx1"/>
        </a:solidFill>
        <a:latin typeface="Arial" pitchFamily="34" charset="0"/>
        <a:ea typeface="MS Gothic" pitchFamily="49" charset="-128"/>
        <a:cs typeface="+mn-cs"/>
      </a:defRPr>
    </a:lvl3pPr>
    <a:lvl4pPr marL="1600200" indent="-228600" algn="l" defTabSz="449263" rtl="0" fontAlgn="base">
      <a:spcBef>
        <a:spcPct val="0"/>
      </a:spcBef>
      <a:spcAft>
        <a:spcPct val="0"/>
      </a:spcAft>
      <a:defRPr kern="1200">
        <a:solidFill>
          <a:schemeClr val="tx1"/>
        </a:solidFill>
        <a:latin typeface="Arial" pitchFamily="34" charset="0"/>
        <a:ea typeface="MS Gothic" pitchFamily="49" charset="-128"/>
        <a:cs typeface="+mn-cs"/>
      </a:defRPr>
    </a:lvl4pPr>
    <a:lvl5pPr marL="2057400" indent="-228600" algn="l" defTabSz="449263" rtl="0" fontAlgn="base">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99CC"/>
    <a:srgbClr val="00CCFF"/>
    <a:srgbClr val="66FF99"/>
    <a:srgbClr val="FFFF99"/>
    <a:srgbClr val="FF7C80"/>
    <a:srgbClr val="FF9966"/>
    <a:srgbClr val="FF6600"/>
    <a:srgbClr val="66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7086" autoAdjust="0"/>
  </p:normalViewPr>
  <p:slideViewPr>
    <p:cSldViewPr>
      <p:cViewPr>
        <p:scale>
          <a:sx n="40" d="100"/>
          <a:sy n="40" d="100"/>
        </p:scale>
        <p:origin x="-36" y="3594"/>
      </p:cViewPr>
      <p:guideLst>
        <p:guide orient="horz" pos="19151"/>
        <p:guide pos="9671"/>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11407"/>
        <p:guide pos="85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upred.PERS-UPMF\Desktop\R&#233;sultat%20J&#233;r&#233;my%20traitement%20Dami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fr-FR"/>
        </a:p>
      </c:txPr>
    </c:title>
    <c:autoTitleDeleted val="0"/>
    <c:plotArea>
      <c:layout/>
      <c:barChart>
        <c:barDir val="col"/>
        <c:grouping val="clustered"/>
        <c:varyColors val="0"/>
        <c:ser>
          <c:idx val="0"/>
          <c:order val="0"/>
          <c:tx>
            <c:strRef>
              <c:f>Feuil6!$H$2</c:f>
              <c:strCache>
                <c:ptCount val="1"/>
                <c:pt idx="0">
                  <c:v>Rest</c:v>
                </c:pt>
              </c:strCache>
            </c:strRef>
          </c:tx>
          <c:spPr>
            <a:solidFill>
              <a:srgbClr val="00CCFF"/>
            </a:solidFill>
          </c:spPr>
          <c:invertIfNegative val="0"/>
          <c:errBars>
            <c:errBarType val="plus"/>
            <c:errValType val="cust"/>
            <c:noEndCap val="0"/>
            <c:plus>
              <c:numLit>
                <c:formatCode>General</c:formatCode>
                <c:ptCount val="1"/>
                <c:pt idx="0">
                  <c:v>1</c:v>
                </c:pt>
              </c:numLit>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Feuil6!$H$3:$H$9</c:f>
              <c:numCache>
                <c:formatCode>0.00</c:formatCode>
                <c:ptCount val="7"/>
                <c:pt idx="0">
                  <c:v>1.101123595505618</c:v>
                </c:pt>
                <c:pt idx="1">
                  <c:v>0.74626865671641796</c:v>
                </c:pt>
                <c:pt idx="2">
                  <c:v>0.85483870967741937</c:v>
                </c:pt>
                <c:pt idx="3">
                  <c:v>1.8266666666666667</c:v>
                </c:pt>
                <c:pt idx="4">
                  <c:v>0.45945945945945948</c:v>
                </c:pt>
                <c:pt idx="5">
                  <c:v>0.953125</c:v>
                </c:pt>
                <c:pt idx="6">
                  <c:v>2.0375000000000001</c:v>
                </c:pt>
              </c:numCache>
            </c:numRef>
          </c:val>
        </c:ser>
        <c:dLbls>
          <c:showLegendKey val="0"/>
          <c:showVal val="0"/>
          <c:showCatName val="0"/>
          <c:showSerName val="0"/>
          <c:showPercent val="0"/>
          <c:showBubbleSize val="0"/>
        </c:dLbls>
        <c:gapWidth val="150"/>
        <c:axId val="61194624"/>
        <c:axId val="61196160"/>
      </c:barChart>
      <c:catAx>
        <c:axId val="61194624"/>
        <c:scaling>
          <c:orientation val="minMax"/>
        </c:scaling>
        <c:delete val="0"/>
        <c:axPos val="b"/>
        <c:majorTickMark val="out"/>
        <c:minorTickMark val="none"/>
        <c:tickLblPos val="nextTo"/>
        <c:crossAx val="61196160"/>
        <c:crosses val="autoZero"/>
        <c:auto val="1"/>
        <c:lblAlgn val="ctr"/>
        <c:lblOffset val="100"/>
        <c:noMultiLvlLbl val="0"/>
      </c:catAx>
      <c:valAx>
        <c:axId val="61196160"/>
        <c:scaling>
          <c:orientation val="minMax"/>
          <c:max val="5"/>
        </c:scaling>
        <c:delete val="0"/>
        <c:axPos val="l"/>
        <c:majorGridlines/>
        <c:numFmt formatCode="0.00" sourceLinked="1"/>
        <c:majorTickMark val="out"/>
        <c:minorTickMark val="none"/>
        <c:tickLblPos val="nextTo"/>
        <c:crossAx val="61194624"/>
        <c:crosses val="autoZero"/>
        <c:crossBetween val="between"/>
        <c:majorUnit val="1"/>
        <c:minorUnit val="0.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fr-FR"/>
        </a:p>
      </c:txPr>
    </c:title>
    <c:autoTitleDeleted val="0"/>
    <c:plotArea>
      <c:layout/>
      <c:barChart>
        <c:barDir val="col"/>
        <c:grouping val="clustered"/>
        <c:varyColors val="0"/>
        <c:ser>
          <c:idx val="0"/>
          <c:order val="0"/>
          <c:tx>
            <c:strRef>
              <c:f>Feuil6!$F$2</c:f>
              <c:strCache>
                <c:ptCount val="1"/>
                <c:pt idx="0">
                  <c:v>Rejection</c:v>
                </c:pt>
              </c:strCache>
            </c:strRef>
          </c:tx>
          <c:spPr>
            <a:solidFill>
              <a:srgbClr val="00CCFF"/>
            </a:solidFill>
          </c:spPr>
          <c:invertIfNegative val="0"/>
          <c:errBars>
            <c:errBarType val="plus"/>
            <c:errValType val="cust"/>
            <c:noEndCap val="0"/>
            <c:plus>
              <c:numRef>
                <c:f>Feuil6!$G$16:$G$22</c:f>
                <c:numCache>
                  <c:formatCode>General</c:formatCode>
                  <c:ptCount val="7"/>
                  <c:pt idx="0">
                    <c:v>0.27071954210969279</c:v>
                  </c:pt>
                  <c:pt idx="1">
                    <c:v>0.92724966936860542</c:v>
                  </c:pt>
                  <c:pt idx="2">
                    <c:v>0.98279756966003273</c:v>
                  </c:pt>
                  <c:pt idx="3">
                    <c:v>0.94115129802054986</c:v>
                  </c:pt>
                  <c:pt idx="4">
                    <c:v>1.2678930389578176</c:v>
                  </c:pt>
                  <c:pt idx="5">
                    <c:v>1.2083333333333333</c:v>
                  </c:pt>
                  <c:pt idx="6">
                    <c:v>0.91324640012527403</c:v>
                  </c:pt>
                </c:numCache>
              </c:numRef>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Feuil6!$F$3:$F$9</c:f>
              <c:numCache>
                <c:formatCode>0.00</c:formatCode>
                <c:ptCount val="7"/>
                <c:pt idx="0">
                  <c:v>5.6179775280898875E-2</c:v>
                </c:pt>
                <c:pt idx="1">
                  <c:v>0.59701492537313428</c:v>
                </c:pt>
                <c:pt idx="2">
                  <c:v>1.3548387096774193</c:v>
                </c:pt>
                <c:pt idx="3">
                  <c:v>0.84</c:v>
                </c:pt>
                <c:pt idx="4">
                  <c:v>2.5</c:v>
                </c:pt>
                <c:pt idx="5">
                  <c:v>1.15625</c:v>
                </c:pt>
                <c:pt idx="6">
                  <c:v>0.67500000000000004</c:v>
                </c:pt>
              </c:numCache>
            </c:numRef>
          </c:val>
        </c:ser>
        <c:dLbls>
          <c:showLegendKey val="0"/>
          <c:showVal val="0"/>
          <c:showCatName val="0"/>
          <c:showSerName val="0"/>
          <c:showPercent val="0"/>
          <c:showBubbleSize val="0"/>
        </c:dLbls>
        <c:gapWidth val="150"/>
        <c:axId val="61351808"/>
        <c:axId val="61353344"/>
      </c:barChart>
      <c:catAx>
        <c:axId val="61351808"/>
        <c:scaling>
          <c:orientation val="minMax"/>
        </c:scaling>
        <c:delete val="0"/>
        <c:axPos val="b"/>
        <c:majorTickMark val="out"/>
        <c:minorTickMark val="none"/>
        <c:tickLblPos val="nextTo"/>
        <c:crossAx val="61353344"/>
        <c:crosses val="autoZero"/>
        <c:auto val="1"/>
        <c:lblAlgn val="ctr"/>
        <c:lblOffset val="100"/>
        <c:noMultiLvlLbl val="0"/>
      </c:catAx>
      <c:valAx>
        <c:axId val="61353344"/>
        <c:scaling>
          <c:orientation val="minMax"/>
          <c:max val="5"/>
        </c:scaling>
        <c:delete val="0"/>
        <c:axPos val="l"/>
        <c:majorGridlines/>
        <c:numFmt formatCode="0.00" sourceLinked="1"/>
        <c:majorTickMark val="out"/>
        <c:minorTickMark val="none"/>
        <c:tickLblPos val="nextTo"/>
        <c:crossAx val="61351808"/>
        <c:crosses val="autoZero"/>
        <c:crossBetween val="between"/>
        <c:majorUnit val="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fr-FR"/>
        </a:p>
      </c:txPr>
    </c:title>
    <c:autoTitleDeleted val="0"/>
    <c:plotArea>
      <c:layout/>
      <c:barChart>
        <c:barDir val="col"/>
        <c:grouping val="clustered"/>
        <c:varyColors val="0"/>
        <c:ser>
          <c:idx val="0"/>
          <c:order val="0"/>
          <c:tx>
            <c:strRef>
              <c:f>Feuil6!$E$2</c:f>
              <c:strCache>
                <c:ptCount val="1"/>
                <c:pt idx="0">
                  <c:v>Disinterest</c:v>
                </c:pt>
              </c:strCache>
            </c:strRef>
          </c:tx>
          <c:spPr>
            <a:solidFill>
              <a:srgbClr val="00CCFF"/>
            </a:solidFill>
          </c:spPr>
          <c:invertIfNegative val="0"/>
          <c:errBars>
            <c:errBarType val="plus"/>
            <c:errValType val="cust"/>
            <c:noEndCap val="0"/>
            <c:plus>
              <c:numRef>
                <c:f>Feuil6!$E$16:$E$22</c:f>
                <c:numCache>
                  <c:formatCode>General</c:formatCode>
                  <c:ptCount val="7"/>
                  <c:pt idx="0">
                    <c:v>0.55264245895167996</c:v>
                  </c:pt>
                  <c:pt idx="1">
                    <c:v>0.60825022821006314</c:v>
                  </c:pt>
                  <c:pt idx="2">
                    <c:v>0.88228346591403251</c:v>
                  </c:pt>
                  <c:pt idx="3">
                    <c:v>1.331259648698274</c:v>
                  </c:pt>
                  <c:pt idx="4">
                    <c:v>0.86393878593467521</c:v>
                  </c:pt>
                  <c:pt idx="5">
                    <c:v>0.5</c:v>
                  </c:pt>
                  <c:pt idx="6">
                    <c:v>1.2426365396286452</c:v>
                  </c:pt>
                </c:numCache>
              </c:numRef>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Feuil6!$E$3:$E$9</c:f>
              <c:numCache>
                <c:formatCode>0.00</c:formatCode>
                <c:ptCount val="7"/>
                <c:pt idx="0">
                  <c:v>0.11235955056179775</c:v>
                </c:pt>
                <c:pt idx="1">
                  <c:v>0.31343283582089554</c:v>
                </c:pt>
                <c:pt idx="2">
                  <c:v>0.4838709677419355</c:v>
                </c:pt>
                <c:pt idx="3">
                  <c:v>2.2266666666666666</c:v>
                </c:pt>
                <c:pt idx="4">
                  <c:v>0.48648648648648651</c:v>
                </c:pt>
                <c:pt idx="5">
                  <c:v>0.3125</c:v>
                </c:pt>
                <c:pt idx="6">
                  <c:v>1.5125</c:v>
                </c:pt>
              </c:numCache>
            </c:numRef>
          </c:val>
        </c:ser>
        <c:dLbls>
          <c:showLegendKey val="0"/>
          <c:showVal val="0"/>
          <c:showCatName val="0"/>
          <c:showSerName val="0"/>
          <c:showPercent val="0"/>
          <c:showBubbleSize val="0"/>
        </c:dLbls>
        <c:gapWidth val="150"/>
        <c:axId val="61377920"/>
        <c:axId val="61396096"/>
      </c:barChart>
      <c:catAx>
        <c:axId val="61377920"/>
        <c:scaling>
          <c:orientation val="minMax"/>
        </c:scaling>
        <c:delete val="0"/>
        <c:axPos val="b"/>
        <c:majorTickMark val="out"/>
        <c:minorTickMark val="none"/>
        <c:tickLblPos val="nextTo"/>
        <c:crossAx val="61396096"/>
        <c:crosses val="autoZero"/>
        <c:auto val="1"/>
        <c:lblAlgn val="ctr"/>
        <c:lblOffset val="100"/>
        <c:noMultiLvlLbl val="0"/>
      </c:catAx>
      <c:valAx>
        <c:axId val="61396096"/>
        <c:scaling>
          <c:orientation val="minMax"/>
          <c:max val="5"/>
        </c:scaling>
        <c:delete val="0"/>
        <c:axPos val="l"/>
        <c:majorGridlines/>
        <c:numFmt formatCode="0.00" sourceLinked="1"/>
        <c:majorTickMark val="out"/>
        <c:minorTickMark val="none"/>
        <c:tickLblPos val="nextTo"/>
        <c:crossAx val="61377920"/>
        <c:crosses val="autoZero"/>
        <c:crossBetween val="between"/>
        <c:majorUnit val="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2000" dirty="0" err="1"/>
              <a:t>Attending</a:t>
            </a:r>
            <a:endParaRPr lang="fr-FR" dirty="0"/>
          </a:p>
        </c:rich>
      </c:tx>
      <c:layout/>
      <c:overlay val="0"/>
    </c:title>
    <c:autoTitleDeleted val="0"/>
    <c:plotArea>
      <c:layout/>
      <c:barChart>
        <c:barDir val="col"/>
        <c:grouping val="clustered"/>
        <c:varyColors val="0"/>
        <c:ser>
          <c:idx val="0"/>
          <c:order val="0"/>
          <c:tx>
            <c:strRef>
              <c:f>Feuil6!$D$2</c:f>
              <c:strCache>
                <c:ptCount val="1"/>
                <c:pt idx="0">
                  <c:v>Attending</c:v>
                </c:pt>
              </c:strCache>
            </c:strRef>
          </c:tx>
          <c:spPr>
            <a:solidFill>
              <a:srgbClr val="00CCFF"/>
            </a:solidFill>
          </c:spPr>
          <c:invertIfNegative val="0"/>
          <c:errBars>
            <c:errBarType val="plus"/>
            <c:errValType val="cust"/>
            <c:noEndCap val="0"/>
            <c:plus>
              <c:numRef>
                <c:f>Feuil6!$D$16:$D$22</c:f>
                <c:numCache>
                  <c:formatCode>General</c:formatCode>
                  <c:ptCount val="7"/>
                  <c:pt idx="0">
                    <c:v>0.86543546815481709</c:v>
                  </c:pt>
                  <c:pt idx="1">
                    <c:v>0.6828651692971075</c:v>
                  </c:pt>
                  <c:pt idx="2">
                    <c:v>0.95038192662298315</c:v>
                  </c:pt>
                  <c:pt idx="3">
                    <c:v>1.2663347123109292</c:v>
                  </c:pt>
                  <c:pt idx="4">
                    <c:v>0.64580782953150306</c:v>
                  </c:pt>
                  <c:pt idx="5">
                    <c:v>0.58566710030609748</c:v>
                  </c:pt>
                  <c:pt idx="6">
                    <c:v>1.2666611148001803</c:v>
                  </c:pt>
                </c:numCache>
              </c:numRef>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Feuil6!$D$3:$D$9</c:f>
              <c:numCache>
                <c:formatCode>0.00</c:formatCode>
                <c:ptCount val="7"/>
                <c:pt idx="0">
                  <c:v>3.4382022471910112</c:v>
                </c:pt>
                <c:pt idx="1">
                  <c:v>3.6716417910447761</c:v>
                </c:pt>
                <c:pt idx="2">
                  <c:v>3.4193548387096775</c:v>
                </c:pt>
                <c:pt idx="3">
                  <c:v>1.8666666666666667</c:v>
                </c:pt>
                <c:pt idx="4">
                  <c:v>3.5270270270270272</c:v>
                </c:pt>
                <c:pt idx="5">
                  <c:v>3.578125</c:v>
                </c:pt>
                <c:pt idx="6">
                  <c:v>2.375</c:v>
                </c:pt>
              </c:numCache>
            </c:numRef>
          </c:val>
        </c:ser>
        <c:dLbls>
          <c:showLegendKey val="0"/>
          <c:showVal val="0"/>
          <c:showCatName val="0"/>
          <c:showSerName val="0"/>
          <c:showPercent val="0"/>
          <c:showBubbleSize val="0"/>
        </c:dLbls>
        <c:gapWidth val="150"/>
        <c:axId val="61420672"/>
        <c:axId val="61422208"/>
      </c:barChart>
      <c:catAx>
        <c:axId val="61420672"/>
        <c:scaling>
          <c:orientation val="minMax"/>
        </c:scaling>
        <c:delete val="0"/>
        <c:axPos val="b"/>
        <c:majorTickMark val="out"/>
        <c:minorTickMark val="none"/>
        <c:tickLblPos val="nextTo"/>
        <c:crossAx val="61422208"/>
        <c:crosses val="autoZero"/>
        <c:auto val="1"/>
        <c:lblAlgn val="ctr"/>
        <c:lblOffset val="100"/>
        <c:noMultiLvlLbl val="0"/>
      </c:catAx>
      <c:valAx>
        <c:axId val="61422208"/>
        <c:scaling>
          <c:orientation val="minMax"/>
          <c:max val="5"/>
        </c:scaling>
        <c:delete val="0"/>
        <c:axPos val="l"/>
        <c:majorGridlines/>
        <c:numFmt formatCode="0.00" sourceLinked="1"/>
        <c:majorTickMark val="out"/>
        <c:minorTickMark val="none"/>
        <c:tickLblPos val="nextTo"/>
        <c:crossAx val="61420672"/>
        <c:crosses val="autoZero"/>
        <c:crossBetween val="between"/>
        <c:majorUnit val="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fr-FR"/>
        </a:p>
      </c:txPr>
    </c:title>
    <c:autoTitleDeleted val="0"/>
    <c:plotArea>
      <c:layout/>
      <c:barChart>
        <c:barDir val="col"/>
        <c:grouping val="clustered"/>
        <c:varyColors val="0"/>
        <c:ser>
          <c:idx val="0"/>
          <c:order val="0"/>
          <c:tx>
            <c:strRef>
              <c:f>Feuil6!$C$2</c:f>
              <c:strCache>
                <c:ptCount val="1"/>
                <c:pt idx="0">
                  <c:v>Interrupted</c:v>
                </c:pt>
              </c:strCache>
            </c:strRef>
          </c:tx>
          <c:spPr>
            <a:solidFill>
              <a:srgbClr val="00CCFF"/>
            </a:solidFill>
          </c:spPr>
          <c:invertIfNegative val="0"/>
          <c:errBars>
            <c:errBarType val="plus"/>
            <c:errValType val="cust"/>
            <c:noEndCap val="0"/>
            <c:plus>
              <c:numRef>
                <c:f>Feuil6!$C$16:$C$22</c:f>
                <c:numCache>
                  <c:formatCode>General</c:formatCode>
                  <c:ptCount val="7"/>
                  <c:pt idx="0">
                    <c:v>0.63539617104428037</c:v>
                  </c:pt>
                  <c:pt idx="1">
                    <c:v>1.0590865900607442</c:v>
                  </c:pt>
                  <c:pt idx="2">
                    <c:v>0.86304345075130318</c:v>
                  </c:pt>
                  <c:pt idx="3">
                    <c:v>0.91198229791576091</c:v>
                  </c:pt>
                  <c:pt idx="4">
                    <c:v>0.69867913672711135</c:v>
                  </c:pt>
                  <c:pt idx="5">
                    <c:v>1.5089021553055435</c:v>
                  </c:pt>
                  <c:pt idx="6">
                    <c:v>0.70430412734660897</c:v>
                  </c:pt>
                </c:numCache>
              </c:numRef>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Feuil6!$C$3:$C$9</c:f>
              <c:numCache>
                <c:formatCode>0.00</c:formatCode>
                <c:ptCount val="7"/>
                <c:pt idx="0">
                  <c:v>0.2696629213483146</c:v>
                </c:pt>
                <c:pt idx="1">
                  <c:v>0.70149253731343286</c:v>
                </c:pt>
                <c:pt idx="2">
                  <c:v>0.532258064516129</c:v>
                </c:pt>
                <c:pt idx="3">
                  <c:v>0.62666666666666671</c:v>
                </c:pt>
                <c:pt idx="4">
                  <c:v>0.39189189189189189</c:v>
                </c:pt>
                <c:pt idx="5">
                  <c:v>1.90625</c:v>
                </c:pt>
                <c:pt idx="6">
                  <c:v>0.3125</c:v>
                </c:pt>
              </c:numCache>
            </c:numRef>
          </c:val>
        </c:ser>
        <c:dLbls>
          <c:showLegendKey val="0"/>
          <c:showVal val="0"/>
          <c:showCatName val="0"/>
          <c:showSerName val="0"/>
          <c:showPercent val="0"/>
          <c:showBubbleSize val="0"/>
        </c:dLbls>
        <c:gapWidth val="150"/>
        <c:axId val="61442688"/>
        <c:axId val="61452672"/>
      </c:barChart>
      <c:catAx>
        <c:axId val="61442688"/>
        <c:scaling>
          <c:orientation val="minMax"/>
        </c:scaling>
        <c:delete val="0"/>
        <c:axPos val="b"/>
        <c:majorTickMark val="out"/>
        <c:minorTickMark val="none"/>
        <c:tickLblPos val="nextTo"/>
        <c:crossAx val="61452672"/>
        <c:crosses val="autoZero"/>
        <c:auto val="1"/>
        <c:lblAlgn val="ctr"/>
        <c:lblOffset val="100"/>
        <c:noMultiLvlLbl val="0"/>
      </c:catAx>
      <c:valAx>
        <c:axId val="61452672"/>
        <c:scaling>
          <c:orientation val="minMax"/>
          <c:max val="5"/>
        </c:scaling>
        <c:delete val="0"/>
        <c:axPos val="l"/>
        <c:majorGridlines/>
        <c:numFmt formatCode="0.00" sourceLinked="1"/>
        <c:majorTickMark val="out"/>
        <c:minorTickMark val="none"/>
        <c:tickLblPos val="nextTo"/>
        <c:crossAx val="61442688"/>
        <c:crosses val="autoZero"/>
        <c:crossBetween val="between"/>
        <c:majorUnit val="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fr-FR"/>
        </a:p>
      </c:txPr>
    </c:title>
    <c:autoTitleDeleted val="0"/>
    <c:plotArea>
      <c:layout/>
      <c:barChart>
        <c:barDir val="col"/>
        <c:grouping val="clustered"/>
        <c:varyColors val="0"/>
        <c:ser>
          <c:idx val="0"/>
          <c:order val="0"/>
          <c:tx>
            <c:strRef>
              <c:f>Feuil6!$B$2</c:f>
              <c:strCache>
                <c:ptCount val="1"/>
                <c:pt idx="0">
                  <c:v>Laughter</c:v>
                </c:pt>
              </c:strCache>
            </c:strRef>
          </c:tx>
          <c:spPr>
            <a:solidFill>
              <a:srgbClr val="00CCFF"/>
            </a:solidFill>
          </c:spPr>
          <c:invertIfNegative val="0"/>
          <c:errBars>
            <c:errBarType val="plus"/>
            <c:errValType val="cust"/>
            <c:noEndCap val="0"/>
            <c:plus>
              <c:numRef>
                <c:f>Feuil6!$B$16:$B$22</c:f>
                <c:numCache>
                  <c:formatCode>General</c:formatCode>
                  <c:ptCount val="7"/>
                  <c:pt idx="0">
                    <c:v>0.33021180561561803</c:v>
                  </c:pt>
                  <c:pt idx="1">
                    <c:v>1.1806521053804944</c:v>
                  </c:pt>
                  <c:pt idx="2">
                    <c:v>0.24767560367065308</c:v>
                  </c:pt>
                  <c:pt idx="3">
                    <c:v>0.56949479745149945</c:v>
                  </c:pt>
                  <c:pt idx="4">
                    <c:v>0.19856948607402855</c:v>
                  </c:pt>
                  <c:pt idx="5">
                    <c:v>1.1708047361361031</c:v>
                  </c:pt>
                  <c:pt idx="6">
                    <c:v>0.49746191254243755</c:v>
                  </c:pt>
                </c:numCache>
              </c:numRef>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Feuil6!$B$3:$B$9</c:f>
              <c:numCache>
                <c:formatCode>0.00</c:formatCode>
                <c:ptCount val="7"/>
                <c:pt idx="0">
                  <c:v>3.9325842696629212</c:v>
                </c:pt>
                <c:pt idx="1">
                  <c:v>1</c:v>
                </c:pt>
                <c:pt idx="2">
                  <c:v>6.4516129032258063E-2</c:v>
                </c:pt>
                <c:pt idx="3">
                  <c:v>0.2</c:v>
                </c:pt>
                <c:pt idx="4">
                  <c:v>4.0540540540540543E-2</c:v>
                </c:pt>
                <c:pt idx="5">
                  <c:v>0.796875</c:v>
                </c:pt>
                <c:pt idx="6">
                  <c:v>0.17499999999999999</c:v>
                </c:pt>
              </c:numCache>
            </c:numRef>
          </c:val>
        </c:ser>
        <c:dLbls>
          <c:showLegendKey val="0"/>
          <c:showVal val="0"/>
          <c:showCatName val="0"/>
          <c:showSerName val="0"/>
          <c:showPercent val="0"/>
          <c:showBubbleSize val="0"/>
        </c:dLbls>
        <c:gapWidth val="150"/>
        <c:axId val="61878656"/>
        <c:axId val="61880192"/>
      </c:barChart>
      <c:catAx>
        <c:axId val="61878656"/>
        <c:scaling>
          <c:orientation val="minMax"/>
        </c:scaling>
        <c:delete val="0"/>
        <c:axPos val="b"/>
        <c:majorTickMark val="out"/>
        <c:minorTickMark val="none"/>
        <c:tickLblPos val="nextTo"/>
        <c:crossAx val="61880192"/>
        <c:crosses val="autoZero"/>
        <c:auto val="1"/>
        <c:lblAlgn val="ctr"/>
        <c:lblOffset val="100"/>
        <c:noMultiLvlLbl val="0"/>
      </c:catAx>
      <c:valAx>
        <c:axId val="61880192"/>
        <c:scaling>
          <c:orientation val="minMax"/>
          <c:max val="5"/>
        </c:scaling>
        <c:delete val="0"/>
        <c:axPos val="l"/>
        <c:majorGridlines/>
        <c:numFmt formatCode="0.00" sourceLinked="1"/>
        <c:majorTickMark val="out"/>
        <c:minorTickMark val="none"/>
        <c:tickLblPos val="nextTo"/>
        <c:crossAx val="61878656"/>
        <c:crosses val="autoZero"/>
        <c:crossBetween val="between"/>
        <c:majorUnit val="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fr-FR"/>
        </a:p>
      </c:txPr>
    </c:title>
    <c:autoTitleDeleted val="0"/>
    <c:plotArea>
      <c:layout/>
      <c:barChart>
        <c:barDir val="col"/>
        <c:grouping val="clustered"/>
        <c:varyColors val="0"/>
        <c:ser>
          <c:idx val="0"/>
          <c:order val="0"/>
          <c:tx>
            <c:strRef>
              <c:f>Feuil6!$G$2</c:f>
              <c:strCache>
                <c:ptCount val="1"/>
                <c:pt idx="0">
                  <c:v>Avoidance</c:v>
                </c:pt>
              </c:strCache>
            </c:strRef>
          </c:tx>
          <c:spPr>
            <a:solidFill>
              <a:srgbClr val="00CCFF"/>
            </a:solidFill>
          </c:spPr>
          <c:invertIfNegative val="0"/>
          <c:errBars>
            <c:errBarType val="plus"/>
            <c:errValType val="cust"/>
            <c:noEndCap val="0"/>
            <c:plus>
              <c:numRef>
                <c:f>Feuil6!$G$16:$G$22</c:f>
                <c:numCache>
                  <c:formatCode>General</c:formatCode>
                  <c:ptCount val="7"/>
                  <c:pt idx="0">
                    <c:v>0.27071954210969279</c:v>
                  </c:pt>
                  <c:pt idx="1">
                    <c:v>0.92724966936860542</c:v>
                  </c:pt>
                  <c:pt idx="2">
                    <c:v>0.98279756966003273</c:v>
                  </c:pt>
                  <c:pt idx="3">
                    <c:v>0.94115129802054986</c:v>
                  </c:pt>
                  <c:pt idx="4">
                    <c:v>1.2678930389578176</c:v>
                  </c:pt>
                  <c:pt idx="5">
                    <c:v>1.2083333333333333</c:v>
                  </c:pt>
                  <c:pt idx="6">
                    <c:v>0.91324640012527403</c:v>
                  </c:pt>
                </c:numCache>
              </c:numRef>
            </c:plus>
            <c:minus>
              <c:numLit>
                <c:formatCode>General</c:formatCode>
                <c:ptCount val="1"/>
                <c:pt idx="0">
                  <c:v>1</c:v>
                </c:pt>
              </c:numLit>
            </c:minus>
          </c:errBars>
          <c:cat>
            <c:strRef>
              <c:f>Feuil6!$A$3:$A$9</c:f>
              <c:strCache>
                <c:ptCount val="7"/>
                <c:pt idx="0">
                  <c:v>Happiness</c:v>
                </c:pt>
                <c:pt idx="1">
                  <c:v>Astonishment</c:v>
                </c:pt>
                <c:pt idx="2">
                  <c:v>Interest</c:v>
                </c:pt>
                <c:pt idx="3">
                  <c:v>Boredom</c:v>
                </c:pt>
                <c:pt idx="4">
                  <c:v>Disgust</c:v>
                </c:pt>
                <c:pt idx="5">
                  <c:v>Fright</c:v>
                </c:pt>
                <c:pt idx="6">
                  <c:v>Neutral</c:v>
                </c:pt>
              </c:strCache>
            </c:strRef>
          </c:cat>
          <c:val>
            <c:numRef>
              <c:f>Feuil6!$G$3:$G$9</c:f>
              <c:numCache>
                <c:formatCode>0.00</c:formatCode>
                <c:ptCount val="7"/>
                <c:pt idx="0">
                  <c:v>7.8651685393258425E-2</c:v>
                </c:pt>
                <c:pt idx="1">
                  <c:v>0.4925373134328358</c:v>
                </c:pt>
                <c:pt idx="2">
                  <c:v>0.59677419354838712</c:v>
                </c:pt>
                <c:pt idx="3">
                  <c:v>0.70666666666666667</c:v>
                </c:pt>
                <c:pt idx="4">
                  <c:v>1.1891891891891893</c:v>
                </c:pt>
                <c:pt idx="5">
                  <c:v>1.484375</c:v>
                </c:pt>
                <c:pt idx="6">
                  <c:v>0.53749999999999998</c:v>
                </c:pt>
              </c:numCache>
            </c:numRef>
          </c:val>
        </c:ser>
        <c:dLbls>
          <c:showLegendKey val="0"/>
          <c:showVal val="0"/>
          <c:showCatName val="0"/>
          <c:showSerName val="0"/>
          <c:showPercent val="0"/>
          <c:showBubbleSize val="0"/>
        </c:dLbls>
        <c:gapWidth val="150"/>
        <c:axId val="61904768"/>
        <c:axId val="61906304"/>
      </c:barChart>
      <c:catAx>
        <c:axId val="61904768"/>
        <c:scaling>
          <c:orientation val="minMax"/>
        </c:scaling>
        <c:delete val="0"/>
        <c:axPos val="b"/>
        <c:majorTickMark val="out"/>
        <c:minorTickMark val="none"/>
        <c:tickLblPos val="nextTo"/>
        <c:crossAx val="61906304"/>
        <c:crosses val="autoZero"/>
        <c:auto val="1"/>
        <c:lblAlgn val="ctr"/>
        <c:lblOffset val="100"/>
        <c:noMultiLvlLbl val="0"/>
      </c:catAx>
      <c:valAx>
        <c:axId val="61906304"/>
        <c:scaling>
          <c:orientation val="minMax"/>
          <c:max val="5"/>
        </c:scaling>
        <c:delete val="0"/>
        <c:axPos val="l"/>
        <c:majorGridlines/>
        <c:numFmt formatCode="0.00" sourceLinked="1"/>
        <c:majorTickMark val="out"/>
        <c:minorTickMark val="none"/>
        <c:tickLblPos val="nextTo"/>
        <c:crossAx val="61904768"/>
        <c:crosses val="autoZero"/>
        <c:crossBetween val="between"/>
        <c:majorUnit val="1"/>
      </c:valAx>
    </c:plotArea>
    <c:plotVisOnly val="1"/>
    <c:dispBlanksAs val="gap"/>
    <c:showDLblsOverMax val="0"/>
  </c:chart>
  <c:txPr>
    <a:bodyPr/>
    <a:lstStyle/>
    <a:p>
      <a:pPr>
        <a:defRPr sz="1600">
          <a:latin typeface="Century Gothic" panose="020B0502020202020204" pitchFamily="34" charset="0"/>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12920663" cy="2120900"/>
          </a:xfrm>
          <a:prstGeom prst="rect">
            <a:avLst/>
          </a:prstGeom>
          <a:noFill/>
          <a:ln w="9525">
            <a:noFill/>
            <a:miter lim="800000"/>
            <a:headEnd/>
            <a:tailEnd/>
          </a:ln>
          <a:effectLst/>
        </p:spPr>
        <p:txBody>
          <a:bodyPr vert="horz" wrap="square" lIns="393112" tIns="196556" rIns="393112" bIns="196556" numCol="1" anchor="t" anchorCtr="0" compatLnSpc="1">
            <a:prstTxWarp prst="textNoShape">
              <a:avLst/>
            </a:prstTxWarp>
          </a:bodyPr>
          <a:lstStyle>
            <a:lvl1pPr defTabSz="1930400" eaLnBrk="0" hangingPunct="0">
              <a:lnSpc>
                <a:spcPct val="93000"/>
              </a:lnSpc>
              <a:buClr>
                <a:srgbClr val="000000"/>
              </a:buClr>
              <a:buSzPct val="100000"/>
              <a:buFont typeface="Times New Roman" pitchFamily="18" charset="0"/>
              <a:buNone/>
              <a:defRPr sz="5000"/>
            </a:lvl1pPr>
          </a:lstStyle>
          <a:p>
            <a:endParaRPr lang="fr-FR"/>
          </a:p>
        </p:txBody>
      </p:sp>
      <p:sp>
        <p:nvSpPr>
          <p:cNvPr id="16387" name="Rectangle 3"/>
          <p:cNvSpPr>
            <a:spLocks noGrp="1" noChangeArrowheads="1"/>
          </p:cNvSpPr>
          <p:nvPr>
            <p:ph type="dt" sz="quarter" idx="1"/>
          </p:nvPr>
        </p:nvSpPr>
        <p:spPr bwMode="auto">
          <a:xfrm>
            <a:off x="16891000" y="0"/>
            <a:ext cx="12920663" cy="2120900"/>
          </a:xfrm>
          <a:prstGeom prst="rect">
            <a:avLst/>
          </a:prstGeom>
          <a:noFill/>
          <a:ln w="9525">
            <a:noFill/>
            <a:miter lim="800000"/>
            <a:headEnd/>
            <a:tailEnd/>
          </a:ln>
          <a:effectLst/>
        </p:spPr>
        <p:txBody>
          <a:bodyPr vert="horz" wrap="square" lIns="393112" tIns="196556" rIns="393112" bIns="196556" numCol="1" anchor="t" anchorCtr="0" compatLnSpc="1">
            <a:prstTxWarp prst="textNoShape">
              <a:avLst/>
            </a:prstTxWarp>
          </a:bodyPr>
          <a:lstStyle>
            <a:lvl1pPr algn="r" defTabSz="1930400" eaLnBrk="0" hangingPunct="0">
              <a:lnSpc>
                <a:spcPct val="93000"/>
              </a:lnSpc>
              <a:buClr>
                <a:srgbClr val="000000"/>
              </a:buClr>
              <a:buSzPct val="100000"/>
              <a:buFont typeface="Times New Roman" pitchFamily="18" charset="0"/>
              <a:buNone/>
              <a:defRPr sz="5000"/>
            </a:lvl1pPr>
          </a:lstStyle>
          <a:p>
            <a:fld id="{B071E18B-A3E7-4DD3-A6F8-A482DAF022D7}" type="datetimeFigureOut">
              <a:rPr lang="fr-FR"/>
              <a:pPr/>
              <a:t>23/06/2016</a:t>
            </a:fld>
            <a:endParaRPr lang="fr-FR"/>
          </a:p>
        </p:txBody>
      </p:sp>
      <p:sp>
        <p:nvSpPr>
          <p:cNvPr id="16388" name="Rectangle 4"/>
          <p:cNvSpPr>
            <a:spLocks noGrp="1" noChangeArrowheads="1"/>
          </p:cNvSpPr>
          <p:nvPr>
            <p:ph type="ftr" sz="quarter" idx="2"/>
          </p:nvPr>
        </p:nvSpPr>
        <p:spPr bwMode="auto">
          <a:xfrm>
            <a:off x="0" y="40220900"/>
            <a:ext cx="12920663" cy="2120900"/>
          </a:xfrm>
          <a:prstGeom prst="rect">
            <a:avLst/>
          </a:prstGeom>
          <a:noFill/>
          <a:ln w="9525">
            <a:noFill/>
            <a:miter lim="800000"/>
            <a:headEnd/>
            <a:tailEnd/>
          </a:ln>
          <a:effectLst/>
        </p:spPr>
        <p:txBody>
          <a:bodyPr vert="horz" wrap="square" lIns="393112" tIns="196556" rIns="393112" bIns="196556" numCol="1" anchor="b" anchorCtr="0" compatLnSpc="1">
            <a:prstTxWarp prst="textNoShape">
              <a:avLst/>
            </a:prstTxWarp>
          </a:bodyPr>
          <a:lstStyle>
            <a:lvl1pPr defTabSz="1930400" eaLnBrk="0" hangingPunct="0">
              <a:lnSpc>
                <a:spcPct val="93000"/>
              </a:lnSpc>
              <a:buClr>
                <a:srgbClr val="000000"/>
              </a:buClr>
              <a:buSzPct val="100000"/>
              <a:buFont typeface="Times New Roman" pitchFamily="18" charset="0"/>
              <a:buNone/>
              <a:defRPr sz="5000"/>
            </a:lvl1pPr>
          </a:lstStyle>
          <a:p>
            <a:endParaRPr lang="fr-FR"/>
          </a:p>
        </p:txBody>
      </p:sp>
      <p:sp>
        <p:nvSpPr>
          <p:cNvPr id="16389" name="Rectangle 5"/>
          <p:cNvSpPr>
            <a:spLocks noGrp="1" noChangeArrowheads="1"/>
          </p:cNvSpPr>
          <p:nvPr>
            <p:ph type="sldNum" sz="quarter" idx="3"/>
          </p:nvPr>
        </p:nvSpPr>
        <p:spPr bwMode="auto">
          <a:xfrm>
            <a:off x="16891000" y="40220900"/>
            <a:ext cx="12920663" cy="2120900"/>
          </a:xfrm>
          <a:prstGeom prst="rect">
            <a:avLst/>
          </a:prstGeom>
          <a:noFill/>
          <a:ln w="9525">
            <a:noFill/>
            <a:miter lim="800000"/>
            <a:headEnd/>
            <a:tailEnd/>
          </a:ln>
          <a:effectLst/>
        </p:spPr>
        <p:txBody>
          <a:bodyPr vert="horz" wrap="square" lIns="393112" tIns="196556" rIns="393112" bIns="196556" numCol="1" anchor="b" anchorCtr="0" compatLnSpc="1">
            <a:prstTxWarp prst="textNoShape">
              <a:avLst/>
            </a:prstTxWarp>
          </a:bodyPr>
          <a:lstStyle>
            <a:lvl1pPr algn="r" defTabSz="1930400" eaLnBrk="0" hangingPunct="0">
              <a:lnSpc>
                <a:spcPct val="93000"/>
              </a:lnSpc>
              <a:buClr>
                <a:srgbClr val="000000"/>
              </a:buClr>
              <a:buSzPct val="100000"/>
              <a:buFont typeface="Times New Roman" pitchFamily="18" charset="0"/>
              <a:buNone/>
              <a:defRPr sz="5000"/>
            </a:lvl1pPr>
          </a:lstStyle>
          <a:p>
            <a:fld id="{48561EDD-A1D8-4C5C-9D23-8697CCCDE411}" type="slidenum">
              <a:rPr lang="fr-FR"/>
              <a:pPr/>
              <a:t>‹N°›</a:t>
            </a:fld>
            <a:endParaRPr lang="fr-FR"/>
          </a:p>
        </p:txBody>
      </p:sp>
    </p:spTree>
    <p:extLst>
      <p:ext uri="{BB962C8B-B14F-4D97-AF65-F5344CB8AC3E}">
        <p14:creationId xmlns:p14="http://schemas.microsoft.com/office/powerpoint/2010/main" val="82292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9293225" y="3217863"/>
            <a:ext cx="11223625" cy="15870237"/>
          </a:xfrm>
          <a:prstGeom prst="rect">
            <a:avLst/>
          </a:prstGeom>
          <a:noFill/>
          <a:ln w="9525">
            <a:noFill/>
            <a:round/>
            <a:headEnd/>
            <a:tailEnd/>
          </a:ln>
        </p:spPr>
      </p:sp>
      <p:sp>
        <p:nvSpPr>
          <p:cNvPr id="2050" name="Rectangle 2"/>
          <p:cNvSpPr>
            <a:spLocks noGrp="1" noChangeArrowheads="1"/>
          </p:cNvSpPr>
          <p:nvPr>
            <p:ph type="body"/>
          </p:nvPr>
        </p:nvSpPr>
        <p:spPr bwMode="auto">
          <a:xfrm>
            <a:off x="2981325" y="20113625"/>
            <a:ext cx="23849013" cy="190484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2051" name="Rectangle 3"/>
          <p:cNvSpPr>
            <a:spLocks noGrp="1" noChangeArrowheads="1"/>
          </p:cNvSpPr>
          <p:nvPr>
            <p:ph type="hdr"/>
          </p:nvPr>
        </p:nvSpPr>
        <p:spPr bwMode="auto">
          <a:xfrm>
            <a:off x="0" y="0"/>
            <a:ext cx="12936538" cy="2114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1930400" hangingPunct="0">
              <a:lnSpc>
                <a:spcPct val="95000"/>
              </a:lnSpc>
              <a:buClr>
                <a:srgbClr val="000000"/>
              </a:buClr>
              <a:buSzPct val="100000"/>
              <a:buFont typeface="Times New Roman" pitchFamily="18" charset="0"/>
              <a:buNone/>
              <a:tabLst>
                <a:tab pos="2862263" algn="l"/>
                <a:tab pos="5716588" algn="l"/>
                <a:tab pos="8585200" algn="l"/>
                <a:tab pos="11445875" algn="l"/>
              </a:tabLst>
              <a:defRPr sz="5400">
                <a:solidFill>
                  <a:srgbClr val="000000"/>
                </a:solidFill>
                <a:latin typeface="Times New Roman" pitchFamily="18" charset="0"/>
                <a:ea typeface="Arial Unicode MS" pitchFamily="34" charset="-128"/>
                <a:cs typeface="Arial Unicode MS" pitchFamily="34" charset="-128"/>
              </a:defRPr>
            </a:lvl1pPr>
          </a:lstStyle>
          <a:p>
            <a:endParaRPr lang="fr-FR"/>
          </a:p>
        </p:txBody>
      </p:sp>
      <p:sp>
        <p:nvSpPr>
          <p:cNvPr id="2052" name="Rectangle 4"/>
          <p:cNvSpPr>
            <a:spLocks noGrp="1" noChangeArrowheads="1"/>
          </p:cNvSpPr>
          <p:nvPr>
            <p:ph type="dt"/>
          </p:nvPr>
        </p:nvSpPr>
        <p:spPr bwMode="auto">
          <a:xfrm>
            <a:off x="16875125" y="0"/>
            <a:ext cx="12936538" cy="2114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1930400" hangingPunct="0">
              <a:lnSpc>
                <a:spcPct val="95000"/>
              </a:lnSpc>
              <a:buClr>
                <a:srgbClr val="000000"/>
              </a:buClr>
              <a:buSzPct val="100000"/>
              <a:buFont typeface="Times New Roman" pitchFamily="18" charset="0"/>
              <a:buNone/>
              <a:tabLst>
                <a:tab pos="2862263" algn="l"/>
                <a:tab pos="5716588" algn="l"/>
                <a:tab pos="8585200" algn="l"/>
                <a:tab pos="11445875" algn="l"/>
              </a:tabLst>
              <a:defRPr sz="5400">
                <a:solidFill>
                  <a:srgbClr val="000000"/>
                </a:solidFill>
                <a:latin typeface="Times New Roman" pitchFamily="18" charset="0"/>
                <a:ea typeface="Arial Unicode MS" pitchFamily="34" charset="-128"/>
                <a:cs typeface="Arial Unicode MS" pitchFamily="34" charset="-128"/>
              </a:defRPr>
            </a:lvl1pPr>
          </a:lstStyle>
          <a:p>
            <a:endParaRPr lang="fr-FR"/>
          </a:p>
        </p:txBody>
      </p:sp>
      <p:sp>
        <p:nvSpPr>
          <p:cNvPr id="2053" name="Rectangle 5"/>
          <p:cNvSpPr>
            <a:spLocks noGrp="1" noChangeArrowheads="1"/>
          </p:cNvSpPr>
          <p:nvPr>
            <p:ph type="ftr"/>
          </p:nvPr>
        </p:nvSpPr>
        <p:spPr bwMode="auto">
          <a:xfrm>
            <a:off x="0" y="40227250"/>
            <a:ext cx="12936538" cy="21145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1930400" hangingPunct="0">
              <a:lnSpc>
                <a:spcPct val="95000"/>
              </a:lnSpc>
              <a:buClr>
                <a:srgbClr val="000000"/>
              </a:buClr>
              <a:buSzPct val="100000"/>
              <a:buFont typeface="Times New Roman" pitchFamily="18" charset="0"/>
              <a:buNone/>
              <a:tabLst>
                <a:tab pos="2862263" algn="l"/>
                <a:tab pos="5716588" algn="l"/>
                <a:tab pos="8585200" algn="l"/>
                <a:tab pos="11445875" algn="l"/>
              </a:tabLst>
              <a:defRPr sz="5400">
                <a:solidFill>
                  <a:srgbClr val="000000"/>
                </a:solidFill>
                <a:latin typeface="Times New Roman" pitchFamily="18" charset="0"/>
                <a:ea typeface="Arial Unicode MS" pitchFamily="34" charset="-128"/>
                <a:cs typeface="Arial Unicode MS" pitchFamily="34" charset="-128"/>
              </a:defRPr>
            </a:lvl1pPr>
          </a:lstStyle>
          <a:p>
            <a:endParaRPr lang="fr-FR"/>
          </a:p>
        </p:txBody>
      </p:sp>
      <p:sp>
        <p:nvSpPr>
          <p:cNvPr id="2054" name="Rectangle 6"/>
          <p:cNvSpPr>
            <a:spLocks noGrp="1" noChangeArrowheads="1"/>
          </p:cNvSpPr>
          <p:nvPr>
            <p:ph type="sldNum"/>
          </p:nvPr>
        </p:nvSpPr>
        <p:spPr bwMode="auto">
          <a:xfrm>
            <a:off x="16875125" y="40227250"/>
            <a:ext cx="12936538" cy="21145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1930400" hangingPunct="0">
              <a:lnSpc>
                <a:spcPct val="95000"/>
              </a:lnSpc>
              <a:buClr>
                <a:srgbClr val="000000"/>
              </a:buClr>
              <a:buSzPct val="100000"/>
              <a:buFont typeface="Times New Roman" pitchFamily="18" charset="0"/>
              <a:buNone/>
              <a:tabLst>
                <a:tab pos="2862263" algn="l"/>
                <a:tab pos="5716588" algn="l"/>
                <a:tab pos="8585200" algn="l"/>
                <a:tab pos="11445875" algn="l"/>
              </a:tabLst>
              <a:defRPr sz="5400">
                <a:solidFill>
                  <a:srgbClr val="000000"/>
                </a:solidFill>
                <a:latin typeface="Times New Roman" pitchFamily="18" charset="0"/>
                <a:ea typeface="Arial Unicode MS" pitchFamily="34" charset="-128"/>
                <a:cs typeface="Arial Unicode MS" pitchFamily="34" charset="-128"/>
              </a:defRPr>
            </a:lvl1pPr>
          </a:lstStyle>
          <a:p>
            <a:fld id="{0D49D532-FE56-4672-829C-882A70B55C39}" type="slidenum">
              <a:rPr lang="fr-FR"/>
              <a:pPr/>
              <a:t>‹N°›</a:t>
            </a:fld>
            <a:endParaRPr lang="fr-FR"/>
          </a:p>
        </p:txBody>
      </p:sp>
    </p:spTree>
    <p:extLst>
      <p:ext uri="{BB962C8B-B14F-4D97-AF65-F5344CB8AC3E}">
        <p14:creationId xmlns:p14="http://schemas.microsoft.com/office/powerpoint/2010/main" val="347226524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6DBF121D-F6E2-4930-B245-78768D0F37B1}" type="slidenum">
              <a:rPr lang="fr-FR"/>
              <a:pPr/>
              <a:t>1</a:t>
            </a:fld>
            <a:endParaRPr lang="fr-FR"/>
          </a:p>
        </p:txBody>
      </p:sp>
      <p:sp>
        <p:nvSpPr>
          <p:cNvPr id="4099" name="Rectangle 1"/>
          <p:cNvSpPr>
            <a:spLocks noGrp="1" noRot="1" noChangeAspect="1" noChangeArrowheads="1" noTextEdit="1"/>
          </p:cNvSpPr>
          <p:nvPr>
            <p:ph type="sldImg"/>
          </p:nvPr>
        </p:nvSpPr>
        <p:spPr>
          <a:xfrm>
            <a:off x="9290050" y="3217863"/>
            <a:ext cx="11229975" cy="15878175"/>
          </a:xfrm>
          <a:solidFill>
            <a:srgbClr val="FFFFFF"/>
          </a:solidFill>
          <a:ln>
            <a:solidFill>
              <a:srgbClr val="000000"/>
            </a:solidFill>
            <a:miter lim="800000"/>
          </a:ln>
        </p:spPr>
      </p:sp>
      <p:sp>
        <p:nvSpPr>
          <p:cNvPr id="4100" name="Rectangle 2"/>
          <p:cNvSpPr>
            <a:spLocks noGrp="1" noChangeArrowheads="1"/>
          </p:cNvSpPr>
          <p:nvPr>
            <p:ph type="body" idx="1"/>
          </p:nvPr>
        </p:nvSpPr>
        <p:spPr>
          <a:xfrm>
            <a:off x="2981325" y="20113625"/>
            <a:ext cx="23855363" cy="19056350"/>
          </a:xfrm>
          <a:noFill/>
          <a:ln/>
        </p:spPr>
        <p:txBody>
          <a:bodyPr wrap="none" lIns="361507" tIns="180753" rIns="361507" bIns="180753" anchor="ctr"/>
          <a:lstStyle/>
          <a:p>
            <a:endParaRPr lang="fr-FR"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389" y="13296077"/>
            <a:ext cx="25734436" cy="917528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0778" y="24255695"/>
            <a:ext cx="21193660" cy="109394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3737BE4-6D0C-4E57-BA65-9EEEADF8B3AF}"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3FE6A12-6EEA-4238-91DD-AA7D9B6C9D6F}"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833680" y="2174867"/>
            <a:ext cx="6696635" cy="3568663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742652" y="2174867"/>
            <a:ext cx="19983235" cy="3568663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8FFE855-4310-4007-9C92-E22A141C549B}"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955D3BAC-9148-4C5C-BBF7-9DFB2C7F5E85}"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659" y="27505643"/>
            <a:ext cx="25733313" cy="8501948"/>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659" y="18141829"/>
            <a:ext cx="25733313" cy="936381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352D4A6B-39F9-4CB4-873A-C2064C91A0E4}"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742655" y="10286281"/>
            <a:ext cx="13339373" cy="27575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5189821" y="10286281"/>
            <a:ext cx="13340497" cy="27575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92DEA996-18B1-4E85-8031-930E427CABCC}"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3592" y="1714756"/>
            <a:ext cx="27248029" cy="7132838"/>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3592" y="9581526"/>
            <a:ext cx="13376428" cy="3992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3592" y="13574388"/>
            <a:ext cx="13376428" cy="24661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79581" y="9581526"/>
            <a:ext cx="13382041" cy="3992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79581" y="13574388"/>
            <a:ext cx="13382041" cy="24661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E07FAE49-167A-4B5C-BB7C-0E827E5849DE}"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B41FBC5F-8E19-4C65-BBD9-8D393C13608C}"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D16BEF32-78F7-4E8E-81B0-503FE86C9FF2}"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3592" y="1703533"/>
            <a:ext cx="9960740" cy="72540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7010" y="1703538"/>
            <a:ext cx="16924611" cy="365327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3592" y="8957576"/>
            <a:ext cx="9960740" cy="29278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66BBA0C-5B09-46FB-8981-606DE1A15ED1}"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4225" y="29963307"/>
            <a:ext cx="18165352" cy="353724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4225" y="3824532"/>
            <a:ext cx="18165352" cy="25683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5934225" y="33500549"/>
            <a:ext cx="18165352" cy="5023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348BACC1-0AC4-4CD2-B8C3-4B7DB723950B}"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742652" y="2174865"/>
            <a:ext cx="26787663" cy="6973482"/>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1742652" y="10286281"/>
            <a:ext cx="26787663" cy="27575220"/>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3"/>
          <p:cNvSpPr>
            <a:spLocks noGrp="1" noChangeArrowheads="1"/>
          </p:cNvSpPr>
          <p:nvPr>
            <p:ph type="dt"/>
          </p:nvPr>
        </p:nvSpPr>
        <p:spPr bwMode="auto">
          <a:xfrm>
            <a:off x="1742656" y="38577478"/>
            <a:ext cx="6933555" cy="28796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1028" name="Rectangle 4"/>
          <p:cNvSpPr>
            <a:spLocks noGrp="1" noChangeArrowheads="1"/>
          </p:cNvSpPr>
          <p:nvPr>
            <p:ph type="ftr"/>
          </p:nvPr>
        </p:nvSpPr>
        <p:spPr bwMode="auto">
          <a:xfrm>
            <a:off x="10434580" y="38577478"/>
            <a:ext cx="9434126" cy="28796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1029" name="Rectangle 5"/>
          <p:cNvSpPr>
            <a:spLocks noGrp="1" noChangeArrowheads="1"/>
          </p:cNvSpPr>
          <p:nvPr>
            <p:ph type="sldNum"/>
          </p:nvPr>
        </p:nvSpPr>
        <p:spPr bwMode="auto">
          <a:xfrm>
            <a:off x="21596763" y="38577478"/>
            <a:ext cx="6933555" cy="28796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rgbClr val="000000"/>
                </a:solidFill>
                <a:latin typeface="Times New Roman" pitchFamily="16" charset="0"/>
                <a:ea typeface="+mn-ea"/>
                <a:cs typeface="Arial Unicode MS" charset="0"/>
              </a:defRPr>
            </a:lvl1pPr>
          </a:lstStyle>
          <a:p>
            <a:pPr>
              <a:defRPr/>
            </a:pPr>
            <a:fld id="{0D5F0445-B8B8-4CC0-B622-490CD6041F2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chart" Target="../charts/chart7.xml"/><Relationship Id="rId3" Type="http://schemas.openxmlformats.org/officeDocument/2006/relationships/image" Target="../media/image1.jpeg"/><Relationship Id="rId21" Type="http://schemas.openxmlformats.org/officeDocument/2006/relationships/chart" Target="../charts/chart2.xml"/><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chart" Target="../charts/chart6.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chart" Target="../charts/chart1.xml"/><Relationship Id="rId29"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chart" Target="../charts/chart5.xml"/><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chart" Target="../charts/chart4.xml"/><Relationship Id="rId28" Type="http://schemas.openxmlformats.org/officeDocument/2006/relationships/image" Target="../media/image19.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chart" Target="../charts/chart3.xml"/><Relationship Id="rId27"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85" name="Arrondir un rectangle avec un coin diagonal 84"/>
          <p:cNvSpPr/>
          <p:nvPr/>
        </p:nvSpPr>
        <p:spPr bwMode="auto">
          <a:xfrm flipH="1">
            <a:off x="885372" y="23704904"/>
            <a:ext cx="28825433" cy="10933675"/>
          </a:xfrm>
          <a:prstGeom prst="round2DiagRect">
            <a:avLst/>
          </a:prstGeom>
          <a:solidFill>
            <a:srgbClr val="00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20" name="Arrondir un rectangle avec un coin diagonal 19"/>
          <p:cNvSpPr/>
          <p:nvPr/>
        </p:nvSpPr>
        <p:spPr bwMode="auto">
          <a:xfrm flipH="1">
            <a:off x="901547" y="6827862"/>
            <a:ext cx="28793082" cy="5793058"/>
          </a:xfrm>
          <a:prstGeom prst="round2DiagRect">
            <a:avLst/>
          </a:prstGeom>
          <a:solidFill>
            <a:srgbClr val="FF99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53" name="Arrondir un rectangle avec un coin diagonal 52"/>
          <p:cNvSpPr/>
          <p:nvPr/>
        </p:nvSpPr>
        <p:spPr bwMode="auto">
          <a:xfrm flipH="1">
            <a:off x="842474" y="13661935"/>
            <a:ext cx="28836790" cy="7982762"/>
          </a:xfrm>
          <a:prstGeom prst="round2DiagRect">
            <a:avLst/>
          </a:prstGeom>
          <a:solidFill>
            <a:srgbClr val="FF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45" name="Arrondir un rectangle avec un coin diagonal 144"/>
          <p:cNvSpPr/>
          <p:nvPr/>
        </p:nvSpPr>
        <p:spPr bwMode="auto">
          <a:xfrm flipH="1">
            <a:off x="917718" y="36019505"/>
            <a:ext cx="28836791" cy="4896544"/>
          </a:xfrm>
          <a:prstGeom prst="round2DiagRect">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32" name="Rectangle 131"/>
          <p:cNvSpPr/>
          <p:nvPr/>
        </p:nvSpPr>
        <p:spPr bwMode="auto">
          <a:xfrm>
            <a:off x="457244" y="41348097"/>
            <a:ext cx="7200800" cy="792088"/>
          </a:xfrm>
          <a:prstGeom prst="rect">
            <a:avLst/>
          </a:prstGeom>
          <a:solidFill>
            <a:srgbClr val="FFCC00"/>
          </a:solidFill>
          <a:ln w="9525" cap="flat" cmpd="sng" algn="ctr">
            <a:noFill/>
            <a:prstDash val="solid"/>
            <a:round/>
            <a:headEnd type="none" w="med" len="med"/>
            <a:tailEnd type="none" w="med" len="med"/>
          </a:ln>
          <a:effectLst>
            <a:outerShdw dist="127000" dir="2700000" sx="104000" sy="104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smtClean="0">
              <a:ln>
                <a:noFill/>
              </a:ln>
              <a:effectLst/>
              <a:latin typeface="Arial" charset="0"/>
            </a:endParaRPr>
          </a:p>
        </p:txBody>
      </p:sp>
      <p:sp>
        <p:nvSpPr>
          <p:cNvPr id="131" name="Rectangle 130"/>
          <p:cNvSpPr/>
          <p:nvPr/>
        </p:nvSpPr>
        <p:spPr bwMode="auto">
          <a:xfrm>
            <a:off x="20970254" y="41276089"/>
            <a:ext cx="7987517" cy="900100"/>
          </a:xfrm>
          <a:prstGeom prst="rect">
            <a:avLst/>
          </a:prstGeom>
          <a:solidFill>
            <a:srgbClr val="6699FF"/>
          </a:solidFill>
          <a:ln w="9525" cap="flat" cmpd="sng" algn="ctr">
            <a:noFill/>
            <a:prstDash val="solid"/>
            <a:round/>
            <a:headEnd type="none" w="med" len="med"/>
            <a:tailEnd type="none" w="med" len="med"/>
          </a:ln>
          <a:effectLst>
            <a:outerShdw dist="127000" dir="2700000" sx="103000" sy="103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smtClean="0">
              <a:ln>
                <a:noFill/>
              </a:ln>
              <a:effectLst/>
              <a:latin typeface="Arial" charset="0"/>
            </a:endParaRPr>
          </a:p>
        </p:txBody>
      </p:sp>
      <p:sp>
        <p:nvSpPr>
          <p:cNvPr id="307" name="Rectangle 1"/>
          <p:cNvSpPr txBox="1">
            <a:spLocks noChangeArrowheads="1"/>
          </p:cNvSpPr>
          <p:nvPr/>
        </p:nvSpPr>
        <p:spPr bwMode="auto">
          <a:xfrm>
            <a:off x="5056486" y="269304"/>
            <a:ext cx="20162240" cy="2917775"/>
          </a:xfrm>
          <a:prstGeom prst="rect">
            <a:avLst/>
          </a:prstGeom>
          <a:solidFill>
            <a:schemeClr val="accent1">
              <a:lumMod val="40000"/>
              <a:lumOff val="60000"/>
            </a:schemeClr>
          </a:solidFill>
          <a:ln w="9525">
            <a:noFill/>
            <a:round/>
            <a:headEnd/>
            <a:tailEnd/>
          </a:ln>
          <a:effectLst>
            <a:outerShdw dist="165100" dir="2820000" sx="101000" sy="101000" algn="tl" rotWithShape="0">
              <a:prstClr val="black">
                <a:alpha val="40000"/>
              </a:prstClr>
            </a:outerShdw>
          </a:effectLst>
        </p:spPr>
        <p:txBody>
          <a:bodyPr vert="horz" wrap="square" lIns="0" tIns="58211" rIns="0" bIns="0" numCol="1" anchor="ctr" anchorCtr="0" compatLnSpc="1">
            <a:prstTxWarp prst="textNoShape">
              <a:avLst/>
            </a:prstTxWarp>
          </a:bodyPr>
          <a:lstStyle/>
          <a:p>
            <a:pPr algn="ctr" hangingPunct="0">
              <a:lnSpc>
                <a:spcPct val="93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pPr>
            <a:r>
              <a:rPr lang="en-US" sz="8000" b="1" kern="0" dirty="0">
                <a:solidFill>
                  <a:srgbClr val="0070C0"/>
                </a:solidFill>
                <a:latin typeface="Century Gothic" pitchFamily="34" charset="0"/>
                <a:ea typeface="+mj-ea"/>
                <a:cs typeface="+mj-cs"/>
              </a:rPr>
              <a:t>Recognition of action readiness in natural facial </a:t>
            </a:r>
            <a:r>
              <a:rPr lang="en-US" sz="8000" b="1" kern="0" dirty="0" smtClean="0">
                <a:solidFill>
                  <a:srgbClr val="0070C0"/>
                </a:solidFill>
                <a:latin typeface="Century Gothic" pitchFamily="34" charset="0"/>
                <a:ea typeface="+mj-ea"/>
                <a:cs typeface="+mj-cs"/>
              </a:rPr>
              <a:t>expressions</a:t>
            </a:r>
            <a:endParaRPr kumimoji="0" lang="fr-FR" sz="8000" b="1" i="0" u="none" strike="noStrike" kern="0" cap="none" spc="0" normalizeH="0" baseline="0" noProof="0" dirty="0" smtClean="0">
              <a:ln>
                <a:noFill/>
              </a:ln>
              <a:solidFill>
                <a:srgbClr val="0070C0"/>
              </a:solidFill>
              <a:effectLst/>
              <a:uLnTx/>
              <a:uFillTx/>
              <a:latin typeface="Century Gothic" pitchFamily="34" charset="0"/>
              <a:ea typeface="+mj-ea"/>
              <a:cs typeface="+mj-cs"/>
            </a:endParaRPr>
          </a:p>
        </p:txBody>
      </p:sp>
      <p:sp>
        <p:nvSpPr>
          <p:cNvPr id="313" name="Text Box 17"/>
          <p:cNvSpPr txBox="1">
            <a:spLocks noChangeArrowheads="1"/>
          </p:cNvSpPr>
          <p:nvPr/>
        </p:nvSpPr>
        <p:spPr bwMode="auto">
          <a:xfrm>
            <a:off x="5842047" y="3481018"/>
            <a:ext cx="18567684" cy="1719063"/>
          </a:xfrm>
          <a:prstGeom prst="rect">
            <a:avLst/>
          </a:prstGeom>
          <a:noFill/>
          <a:ln w="9525">
            <a:noFill/>
            <a:round/>
            <a:headEnd/>
            <a:tailEnd/>
          </a:ln>
        </p:spPr>
        <p:txBody>
          <a:bodyPr lIns="90000" tIns="62640" rIns="90000" bIns="45000"/>
          <a:lstStyle/>
          <a:p>
            <a:pPr algn="ctr" hangingPunct="0">
              <a:lnSpc>
                <a:spcPct val="93000"/>
              </a:lnSpc>
              <a:buClr>
                <a:srgbClr val="000000"/>
              </a:buClr>
              <a:buSzPct val="100000"/>
            </a:pPr>
            <a:r>
              <a:rPr lang="fr-FR" sz="4800" dirty="0" smtClean="0">
                <a:latin typeface="Century Gothic" pitchFamily="34" charset="0"/>
                <a:cs typeface="Times New Roman" pitchFamily="18" charset="0"/>
              </a:rPr>
              <a:t>Damien Dupré &amp; Anna </a:t>
            </a:r>
            <a:r>
              <a:rPr lang="fr-FR" sz="4800" dirty="0" err="1" smtClean="0">
                <a:latin typeface="Century Gothic" pitchFamily="34" charset="0"/>
                <a:cs typeface="Times New Roman" pitchFamily="18" charset="0"/>
              </a:rPr>
              <a:t>Tcherkassof</a:t>
            </a:r>
            <a:endParaRPr lang="fr-FR" baseline="59000" dirty="0" smtClean="0">
              <a:latin typeface="Century Gothic" pitchFamily="34" charset="0"/>
              <a:cs typeface="Times New Roman" pitchFamily="18" charset="0"/>
            </a:endParaRPr>
          </a:p>
          <a:p>
            <a:pPr algn="ctr" hangingPunct="0">
              <a:lnSpc>
                <a:spcPct val="93000"/>
              </a:lnSpc>
              <a:buClr>
                <a:srgbClr val="000000"/>
              </a:buClr>
              <a:buSzPct val="100000"/>
            </a:pPr>
            <a:r>
              <a:rPr lang="fr-FR" sz="3200" dirty="0" smtClean="0">
                <a:latin typeface="Century Gothic" pitchFamily="34" charset="0"/>
              </a:rPr>
              <a:t>Laboratoire Interuniversitaire de Psychologie, </a:t>
            </a:r>
            <a:r>
              <a:rPr lang="fr-FR" sz="3200" dirty="0" err="1" smtClean="0">
                <a:latin typeface="Century Gothic" pitchFamily="34" charset="0"/>
              </a:rPr>
              <a:t>Univ</a:t>
            </a:r>
            <a:r>
              <a:rPr lang="fr-FR" sz="3200" dirty="0">
                <a:latin typeface="Century Gothic" pitchFamily="34" charset="0"/>
              </a:rPr>
              <a:t>.</a:t>
            </a:r>
            <a:r>
              <a:rPr lang="fr-FR" sz="3200" dirty="0" smtClean="0">
                <a:latin typeface="Century Gothic" pitchFamily="34" charset="0"/>
              </a:rPr>
              <a:t> Grenoble Alpes, France</a:t>
            </a:r>
          </a:p>
          <a:p>
            <a:pPr algn="ctr"/>
            <a:r>
              <a:rPr lang="fr-FR" sz="3200" dirty="0">
                <a:latin typeface="Century Gothic" pitchFamily="34" charset="0"/>
              </a:rPr>
              <a:t>Damien.Dupre@upmf-grenoble.fr</a:t>
            </a:r>
            <a:endParaRPr lang="fr-FR" sz="3200" dirty="0"/>
          </a:p>
          <a:p>
            <a:pPr algn="ctr"/>
            <a:r>
              <a:rPr lang="fr-FR" sz="3200" dirty="0">
                <a:latin typeface="Century Gothic" pitchFamily="34" charset="0"/>
              </a:rPr>
              <a:t>Anna.Tcherkassof@upmf-grenoble.fr</a:t>
            </a:r>
          </a:p>
          <a:p>
            <a:pPr algn="ctr" hangingPunct="0">
              <a:lnSpc>
                <a:spcPct val="93000"/>
              </a:lnSpc>
              <a:buClr>
                <a:srgbClr val="000000"/>
              </a:buClr>
              <a:buSzPct val="100000"/>
            </a:pPr>
            <a:endParaRPr lang="fr-FR" sz="3200" dirty="0" smtClean="0">
              <a:latin typeface="Century Gothic" pitchFamily="34" charset="0"/>
            </a:endParaRPr>
          </a:p>
          <a:p>
            <a:pPr algn="ctr" hangingPunct="0">
              <a:lnSpc>
                <a:spcPct val="93000"/>
              </a:lnSpc>
              <a:buClr>
                <a:srgbClr val="000000"/>
              </a:buClr>
              <a:buSzPct val="100000"/>
            </a:pPr>
            <a:endParaRPr lang="fr-FR" sz="3200" dirty="0">
              <a:latin typeface="Century Gothic" pitchFamily="34" charset="0"/>
            </a:endParaRPr>
          </a:p>
          <a:p>
            <a:pPr algn="ctr" hangingPunct="0">
              <a:lnSpc>
                <a:spcPct val="93000"/>
              </a:lnSpc>
              <a:buClr>
                <a:srgbClr val="000000"/>
              </a:buClr>
              <a:buSzPct val="100000"/>
            </a:pPr>
            <a:endParaRPr lang="fr-FR" sz="3200" dirty="0" smtClean="0">
              <a:latin typeface="Century Gothic" pitchFamily="34" charset="0"/>
            </a:endParaRPr>
          </a:p>
        </p:txBody>
      </p:sp>
      <p:sp>
        <p:nvSpPr>
          <p:cNvPr id="314" name="Text Box 18"/>
          <p:cNvSpPr txBox="1">
            <a:spLocks noChangeArrowheads="1"/>
          </p:cNvSpPr>
          <p:nvPr/>
        </p:nvSpPr>
        <p:spPr bwMode="auto">
          <a:xfrm>
            <a:off x="1740586" y="41368360"/>
            <a:ext cx="5908188" cy="771825"/>
          </a:xfrm>
          <a:prstGeom prst="rect">
            <a:avLst/>
          </a:prstGeom>
          <a:noFill/>
          <a:ln w="9525">
            <a:noFill/>
            <a:round/>
            <a:headEnd/>
            <a:tailEnd/>
          </a:ln>
        </p:spPr>
        <p:txBody>
          <a:bodyPr lIns="90000" tIns="62640" rIns="90000" bIns="45000"/>
          <a:lstStyle/>
          <a:p>
            <a:pPr hangingPunct="0">
              <a:lnSpc>
                <a:spcPct val="93000"/>
              </a:lnSpc>
              <a:buClr>
                <a:srgbClr val="000000"/>
              </a:buClr>
              <a:buSzPct val="100000"/>
              <a:tabLst>
                <a:tab pos="723900" algn="l"/>
                <a:tab pos="1447800" algn="l"/>
                <a:tab pos="2171700" algn="l"/>
                <a:tab pos="2895600" algn="l"/>
                <a:tab pos="3619500" algn="l"/>
                <a:tab pos="4343400" algn="l"/>
              </a:tabLst>
            </a:pPr>
            <a:r>
              <a:rPr lang="en-US" sz="2000" dirty="0" smtClean="0">
                <a:latin typeface="Century Gothic" pitchFamily="34" charset="0"/>
              </a:rPr>
              <a:t>International </a:t>
            </a:r>
            <a:r>
              <a:rPr lang="en-US" sz="2000" dirty="0">
                <a:latin typeface="Century Gothic" pitchFamily="34" charset="0"/>
              </a:rPr>
              <a:t>Society for Research on </a:t>
            </a:r>
            <a:r>
              <a:rPr lang="en-US" sz="2000" dirty="0" smtClean="0">
                <a:latin typeface="Century Gothic" pitchFamily="34" charset="0"/>
              </a:rPr>
              <a:t>Emotion</a:t>
            </a:r>
          </a:p>
          <a:p>
            <a:pPr hangingPunct="0">
              <a:lnSpc>
                <a:spcPct val="93000"/>
              </a:lnSpc>
              <a:buClr>
                <a:srgbClr val="000000"/>
              </a:buClr>
              <a:buSzPct val="100000"/>
              <a:tabLst>
                <a:tab pos="723900" algn="l"/>
                <a:tab pos="1447800" algn="l"/>
                <a:tab pos="2171700" algn="l"/>
                <a:tab pos="2895600" algn="l"/>
                <a:tab pos="3619500" algn="l"/>
                <a:tab pos="4343400" algn="l"/>
              </a:tabLst>
            </a:pPr>
            <a:r>
              <a:rPr lang="en-US" sz="2000" dirty="0" smtClean="0">
                <a:solidFill>
                  <a:srgbClr val="000000"/>
                </a:solidFill>
                <a:latin typeface="Century Gothic" pitchFamily="34" charset="0"/>
              </a:rPr>
              <a:t>July 8 – 10, 2015, Geneva, Switzerland </a:t>
            </a:r>
            <a:endParaRPr lang="en-US" sz="2000" dirty="0">
              <a:solidFill>
                <a:srgbClr val="000000"/>
              </a:solidFill>
              <a:latin typeface="Century Gothic" pitchFamily="34" charset="0"/>
            </a:endParaRPr>
          </a:p>
        </p:txBody>
      </p:sp>
      <p:pic>
        <p:nvPicPr>
          <p:cNvPr id="323" name="Picture 79" descr="C:\Users\Damien\Desktop\Doc\logo lip.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0" y="0"/>
            <a:ext cx="1884602" cy="3327873"/>
          </a:xfrm>
          <a:prstGeom prst="rect">
            <a:avLst/>
          </a:prstGeom>
          <a:noFill/>
        </p:spPr>
      </p:pic>
      <p:sp>
        <p:nvSpPr>
          <p:cNvPr id="3" name="ZoneTexte 2"/>
          <p:cNvSpPr txBox="1"/>
          <p:nvPr/>
        </p:nvSpPr>
        <p:spPr>
          <a:xfrm>
            <a:off x="21330294" y="41258086"/>
            <a:ext cx="6347006" cy="954107"/>
          </a:xfrm>
          <a:prstGeom prst="rect">
            <a:avLst/>
          </a:prstGeom>
          <a:noFill/>
        </p:spPr>
        <p:txBody>
          <a:bodyPr wrap="square" rtlCol="0">
            <a:spAutoFit/>
          </a:bodyPr>
          <a:lstStyle/>
          <a:p>
            <a:pPr algn="r"/>
            <a:r>
              <a:rPr lang="fr-FR" sz="2800" b="1" dirty="0" smtClean="0">
                <a:latin typeface="Century Gothic" pitchFamily="34" charset="0"/>
              </a:rPr>
              <a:t>Access to the </a:t>
            </a:r>
            <a:r>
              <a:rPr lang="fr-FR" sz="2800" b="1" dirty="0" err="1" smtClean="0">
                <a:latin typeface="Century Gothic" pitchFamily="34" charset="0"/>
              </a:rPr>
              <a:t>DynEmo</a:t>
            </a:r>
            <a:r>
              <a:rPr lang="fr-FR" sz="2800" b="1" dirty="0" smtClean="0">
                <a:latin typeface="Century Gothic" pitchFamily="34" charset="0"/>
              </a:rPr>
              <a:t> </a:t>
            </a:r>
            <a:r>
              <a:rPr lang="fr-FR" sz="2800" b="1" dirty="0" err="1" smtClean="0">
                <a:latin typeface="Century Gothic" pitchFamily="34" charset="0"/>
              </a:rPr>
              <a:t>database</a:t>
            </a:r>
            <a:endParaRPr lang="fr-FR" sz="2800" b="1" dirty="0" smtClean="0">
              <a:latin typeface="Century Gothic" pitchFamily="34" charset="0"/>
            </a:endParaRPr>
          </a:p>
          <a:p>
            <a:pPr algn="r"/>
            <a:r>
              <a:rPr lang="fr-FR" sz="2800" u="sng" dirty="0">
                <a:latin typeface="Century Gothic" pitchFamily="34" charset="0"/>
              </a:rPr>
              <a:t>https://</a:t>
            </a:r>
            <a:r>
              <a:rPr lang="fr-FR" sz="2800" u="sng" dirty="0" smtClean="0">
                <a:latin typeface="Century Gothic" pitchFamily="34" charset="0"/>
              </a:rPr>
              <a:t>dynemo.upmf-grenoble.fr/</a:t>
            </a:r>
          </a:p>
        </p:txBody>
      </p:sp>
      <p:sp>
        <p:nvSpPr>
          <p:cNvPr id="4" name="ZoneTexte 3"/>
          <p:cNvSpPr txBox="1"/>
          <p:nvPr/>
        </p:nvSpPr>
        <p:spPr>
          <a:xfrm>
            <a:off x="1240062" y="7072289"/>
            <a:ext cx="9099171" cy="5509200"/>
          </a:xfrm>
          <a:prstGeom prst="rect">
            <a:avLst/>
          </a:prstGeom>
          <a:noFill/>
        </p:spPr>
        <p:txBody>
          <a:bodyPr wrap="square" rtlCol="0">
            <a:spAutoFit/>
          </a:bodyPr>
          <a:lstStyle/>
          <a:p>
            <a:pPr algn="just"/>
            <a:r>
              <a:rPr lang="en-US" sz="3200" dirty="0">
                <a:latin typeface="Century Gothic" pitchFamily="34" charset="0"/>
              </a:rPr>
              <a:t>According to </a:t>
            </a:r>
            <a:r>
              <a:rPr lang="en-US" sz="3200" dirty="0" err="1">
                <a:latin typeface="Century Gothic" pitchFamily="34" charset="0"/>
              </a:rPr>
              <a:t>Frijda</a:t>
            </a:r>
            <a:r>
              <a:rPr lang="en-US" sz="3200" dirty="0">
                <a:latin typeface="Century Gothic" pitchFamily="34" charset="0"/>
              </a:rPr>
              <a:t> (1986, 2007), emotions can be described in terms of action </a:t>
            </a:r>
            <a:r>
              <a:rPr lang="en-US" sz="3200" dirty="0" smtClean="0">
                <a:latin typeface="Century Gothic" pitchFamily="34" charset="0"/>
              </a:rPr>
              <a:t>readiness, i.e</a:t>
            </a:r>
            <a:r>
              <a:rPr lang="en-US" sz="3200" dirty="0">
                <a:latin typeface="Century Gothic" pitchFamily="34" charset="0"/>
              </a:rPr>
              <a:t>. the manner in which a person relates to her/his environment</a:t>
            </a:r>
            <a:r>
              <a:rPr lang="en-US" sz="3200" dirty="0" smtClean="0">
                <a:latin typeface="Century Gothic" pitchFamily="34" charset="0"/>
              </a:rPr>
              <a:t>. Previous studies have shown that different action readiness states indeed present distinct relations to the various emotions categories</a:t>
            </a:r>
            <a:r>
              <a:rPr lang="en-US" sz="3200" dirty="0">
                <a:latin typeface="Century Gothic" pitchFamily="34" charset="0"/>
              </a:rPr>
              <a:t>. </a:t>
            </a:r>
            <a:r>
              <a:rPr lang="en-US" sz="3200" dirty="0" smtClean="0">
                <a:latin typeface="Century Gothic" pitchFamily="34" charset="0"/>
              </a:rPr>
              <a:t>In this perspective, expressive behaviors are considered as actions aiming at implementing such person-environment relationship and are recognized as such.</a:t>
            </a:r>
          </a:p>
        </p:txBody>
      </p:sp>
      <p:sp>
        <p:nvSpPr>
          <p:cNvPr id="2" name="Rectangle 1"/>
          <p:cNvSpPr/>
          <p:nvPr/>
        </p:nvSpPr>
        <p:spPr>
          <a:xfrm>
            <a:off x="885372" y="35083401"/>
            <a:ext cx="5459502" cy="923330"/>
          </a:xfrm>
          <a:prstGeom prst="rect">
            <a:avLst/>
          </a:prstGeom>
        </p:spPr>
        <p:txBody>
          <a:bodyPr wrap="square">
            <a:spAutoFit/>
          </a:bodyPr>
          <a:lstStyle/>
          <a:p>
            <a:r>
              <a:rPr lang="fr-FR" sz="5400" b="1" cap="small" dirty="0" smtClean="0">
                <a:latin typeface="Century Gothic" pitchFamily="34" charset="0"/>
              </a:rPr>
              <a:t>Coda</a:t>
            </a:r>
            <a:endParaRPr lang="fr-FR" sz="4000" cap="small" dirty="0"/>
          </a:p>
        </p:txBody>
      </p:sp>
      <p:sp>
        <p:nvSpPr>
          <p:cNvPr id="6" name="Rectangle 5"/>
          <p:cNvSpPr/>
          <p:nvPr/>
        </p:nvSpPr>
        <p:spPr>
          <a:xfrm>
            <a:off x="885372" y="5913866"/>
            <a:ext cx="14397244" cy="923330"/>
          </a:xfrm>
          <a:prstGeom prst="rect">
            <a:avLst/>
          </a:prstGeom>
        </p:spPr>
        <p:txBody>
          <a:bodyPr wrap="square">
            <a:spAutoFit/>
          </a:bodyPr>
          <a:lstStyle/>
          <a:p>
            <a:pPr algn="just"/>
            <a:r>
              <a:rPr lang="en-US" sz="5400" b="1" cap="small" dirty="0">
                <a:latin typeface="Century Gothic" panose="020B0502020202020204" pitchFamily="34" charset="0"/>
              </a:rPr>
              <a:t>Introduction</a:t>
            </a:r>
          </a:p>
        </p:txBody>
      </p:sp>
      <p:pic>
        <p:nvPicPr>
          <p:cNvPr id="1026" name="Picture 2" descr="https://upload.wikimedia.org/wikipedia/fr/8/8e/Logo-COMUE-Universite-Grenoble-Al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142" y="591569"/>
            <a:ext cx="2700625" cy="15167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upred.PERS-UPMF\Desktop\QrCode_ySc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5761" y="41340157"/>
            <a:ext cx="800028" cy="8000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s://dynemo.upmf-grenoble.fr/dynemo-database-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2527" y="447553"/>
            <a:ext cx="4045728" cy="1906749"/>
          </a:xfrm>
          <a:prstGeom prst="rect">
            <a:avLst/>
          </a:prstGeom>
          <a:noFill/>
          <a:extLst>
            <a:ext uri="{909E8E84-426E-40DD-AFC4-6F175D3DCCD1}">
              <a14:hiddenFill xmlns:a14="http://schemas.microsoft.com/office/drawing/2010/main">
                <a:solidFill>
                  <a:srgbClr val="FFFFFF"/>
                </a:solidFill>
              </a14:hiddenFill>
            </a:ext>
          </a:extLst>
        </p:spPr>
      </p:pic>
      <p:sp>
        <p:nvSpPr>
          <p:cNvPr id="149" name="ZoneTexte 148"/>
          <p:cNvSpPr txBox="1"/>
          <p:nvPr/>
        </p:nvSpPr>
        <p:spPr>
          <a:xfrm>
            <a:off x="885372" y="12738605"/>
            <a:ext cx="28928641" cy="923330"/>
          </a:xfrm>
          <a:prstGeom prst="rect">
            <a:avLst/>
          </a:prstGeom>
          <a:noFill/>
        </p:spPr>
        <p:txBody>
          <a:bodyPr wrap="square" rtlCol="0">
            <a:spAutoFit/>
          </a:bodyPr>
          <a:lstStyle/>
          <a:p>
            <a:pPr lvl="0"/>
            <a:r>
              <a:rPr lang="en-US" sz="5400" b="1" cap="small" dirty="0">
                <a:latin typeface="Century Gothic" panose="020B0502020202020204" pitchFamily="34" charset="0"/>
              </a:rPr>
              <a:t>Method</a:t>
            </a:r>
            <a:endParaRPr lang="fr-FR" sz="5400" b="1" cap="small" dirty="0">
              <a:latin typeface="Century Gothic" panose="020B0502020202020204" pitchFamily="34" charset="0"/>
            </a:endParaRPr>
          </a:p>
        </p:txBody>
      </p:sp>
      <p:sp>
        <p:nvSpPr>
          <p:cNvPr id="151" name="ZoneTexte 150"/>
          <p:cNvSpPr txBox="1"/>
          <p:nvPr/>
        </p:nvSpPr>
        <p:spPr>
          <a:xfrm>
            <a:off x="1384078" y="14043700"/>
            <a:ext cx="14824153" cy="6494085"/>
          </a:xfrm>
          <a:prstGeom prst="rect">
            <a:avLst/>
          </a:prstGeom>
          <a:noFill/>
        </p:spPr>
        <p:txBody>
          <a:bodyPr wrap="square" rtlCol="0">
            <a:spAutoFit/>
          </a:bodyPr>
          <a:lstStyle/>
          <a:p>
            <a:pPr algn="just"/>
            <a:r>
              <a:rPr lang="en-US" sz="3200" b="1" dirty="0" smtClean="0">
                <a:latin typeface="Century Gothic" pitchFamily="34" charset="0"/>
              </a:rPr>
              <a:t>14 </a:t>
            </a:r>
            <a:r>
              <a:rPr lang="en-US" sz="3200" b="1" dirty="0">
                <a:latin typeface="Century Gothic" pitchFamily="34" charset="0"/>
              </a:rPr>
              <a:t>excerpts </a:t>
            </a:r>
            <a:r>
              <a:rPr lang="en-US" sz="3200" dirty="0">
                <a:latin typeface="Century Gothic" pitchFamily="34" charset="0"/>
              </a:rPr>
              <a:t>(10s long) of </a:t>
            </a:r>
            <a:r>
              <a:rPr lang="en-US" sz="3200" b="1" dirty="0">
                <a:latin typeface="Century Gothic" pitchFamily="34" charset="0"/>
              </a:rPr>
              <a:t>natural facial expressions </a:t>
            </a:r>
            <a:r>
              <a:rPr lang="en-US" sz="3200" dirty="0">
                <a:latin typeface="Century Gothic" pitchFamily="34" charset="0"/>
              </a:rPr>
              <a:t>were taken from the </a:t>
            </a:r>
            <a:r>
              <a:rPr lang="en-US" sz="3200" dirty="0" err="1">
                <a:latin typeface="Century Gothic" pitchFamily="34" charset="0"/>
              </a:rPr>
              <a:t>DynEmo</a:t>
            </a:r>
            <a:r>
              <a:rPr lang="en-US" sz="3200" dirty="0">
                <a:latin typeface="Century Gothic" pitchFamily="34" charset="0"/>
              </a:rPr>
              <a:t> database (</a:t>
            </a:r>
            <a:r>
              <a:rPr lang="en-US" sz="3200" dirty="0" err="1">
                <a:latin typeface="Century Gothic" pitchFamily="34" charset="0"/>
              </a:rPr>
              <a:t>Tcherkassof</a:t>
            </a:r>
            <a:r>
              <a:rPr lang="en-US" sz="3200" dirty="0">
                <a:latin typeface="Century Gothic" pitchFamily="34" charset="0"/>
              </a:rPr>
              <a:t>, </a:t>
            </a:r>
            <a:r>
              <a:rPr lang="en-US" sz="3200" dirty="0" err="1">
                <a:latin typeface="Century Gothic" pitchFamily="34" charset="0"/>
              </a:rPr>
              <a:t>Dupré</a:t>
            </a:r>
            <a:r>
              <a:rPr lang="en-US" sz="3200" dirty="0">
                <a:latin typeface="Century Gothic" pitchFamily="34" charset="0"/>
              </a:rPr>
              <a:t>, </a:t>
            </a:r>
            <a:r>
              <a:rPr lang="en-US" sz="3200" dirty="0" err="1">
                <a:latin typeface="Century Gothic" pitchFamily="34" charset="0"/>
              </a:rPr>
              <a:t>Meillon</a:t>
            </a:r>
            <a:r>
              <a:rPr lang="en-US" sz="3200" dirty="0">
                <a:latin typeface="Century Gothic" pitchFamily="34" charset="0"/>
              </a:rPr>
              <a:t>, </a:t>
            </a:r>
            <a:r>
              <a:rPr lang="en-US" sz="3200" dirty="0" err="1">
                <a:latin typeface="Century Gothic" pitchFamily="34" charset="0"/>
              </a:rPr>
              <a:t>Mandran</a:t>
            </a:r>
            <a:r>
              <a:rPr lang="en-US" sz="3200" dirty="0">
                <a:latin typeface="Century Gothic" pitchFamily="34" charset="0"/>
              </a:rPr>
              <a:t>, Dubois &amp; Adam, 2013). These excerpts </a:t>
            </a:r>
            <a:r>
              <a:rPr lang="en-US" sz="3200" dirty="0" smtClean="0">
                <a:latin typeface="Century Gothic" pitchFamily="34" charset="0"/>
              </a:rPr>
              <a:t>display </a:t>
            </a:r>
            <a:r>
              <a:rPr lang="en-US" sz="3200" b="1" dirty="0" smtClean="0">
                <a:latin typeface="Century Gothic" pitchFamily="34" charset="0"/>
              </a:rPr>
              <a:t>male and female </a:t>
            </a:r>
            <a:r>
              <a:rPr lang="en-US" sz="3200" dirty="0" smtClean="0">
                <a:latin typeface="Century Gothic" pitchFamily="34" charset="0"/>
              </a:rPr>
              <a:t>expressions </a:t>
            </a:r>
            <a:r>
              <a:rPr lang="en-US" sz="3200" dirty="0">
                <a:latin typeface="Century Gothic" pitchFamily="34" charset="0"/>
              </a:rPr>
              <a:t>of happiness, </a:t>
            </a:r>
            <a:r>
              <a:rPr lang="en-US" sz="3200" dirty="0" smtClean="0">
                <a:latin typeface="Century Gothic" pitchFamily="34" charset="0"/>
              </a:rPr>
              <a:t>astonishment, interest, boredom, disgust, fright, and neutral expressions (preliminary </a:t>
            </a:r>
            <a:r>
              <a:rPr lang="en-US" sz="3200" dirty="0">
                <a:latin typeface="Century Gothic" pitchFamily="34" charset="0"/>
              </a:rPr>
              <a:t>experiments were conduct to ensure their emotional </a:t>
            </a:r>
            <a:r>
              <a:rPr lang="en-US" sz="3200" dirty="0" smtClean="0">
                <a:latin typeface="Century Gothic" pitchFamily="34" charset="0"/>
              </a:rPr>
              <a:t>meaning). </a:t>
            </a:r>
          </a:p>
          <a:p>
            <a:pPr algn="just"/>
            <a:endParaRPr lang="en-US" sz="3200" dirty="0">
              <a:latin typeface="Century Gothic" pitchFamily="34" charset="0"/>
            </a:endParaRPr>
          </a:p>
          <a:p>
            <a:pPr algn="just"/>
            <a:r>
              <a:rPr lang="en-US" sz="3200" b="1" dirty="0">
                <a:latin typeface="Century Gothic" pitchFamily="34" charset="0"/>
              </a:rPr>
              <a:t>146 participants </a:t>
            </a:r>
            <a:r>
              <a:rPr lang="en-US" sz="3200" dirty="0">
                <a:latin typeface="Century Gothic" pitchFamily="34" charset="0"/>
              </a:rPr>
              <a:t>from the university of Grenoble (24 males and 122 females, M</a:t>
            </a:r>
            <a:r>
              <a:rPr lang="en-US" sz="3200" baseline="-25000" dirty="0">
                <a:latin typeface="Century Gothic" pitchFamily="34" charset="0"/>
              </a:rPr>
              <a:t>age</a:t>
            </a:r>
            <a:r>
              <a:rPr lang="en-US" sz="3200" dirty="0">
                <a:latin typeface="Century Gothic" pitchFamily="34" charset="0"/>
              </a:rPr>
              <a:t> = </a:t>
            </a:r>
            <a:r>
              <a:rPr lang="en-US" sz="3200" dirty="0" smtClean="0">
                <a:latin typeface="Century Gothic" pitchFamily="34" charset="0"/>
              </a:rPr>
              <a:t>21) </a:t>
            </a:r>
            <a:r>
              <a:rPr lang="en-US" sz="3200" dirty="0">
                <a:latin typeface="Century Gothic" pitchFamily="34" charset="0"/>
              </a:rPr>
              <a:t>were </a:t>
            </a:r>
            <a:r>
              <a:rPr lang="en-US" sz="3200" b="1" dirty="0" smtClean="0">
                <a:latin typeface="Century Gothic" pitchFamily="34" charset="0"/>
              </a:rPr>
              <a:t>asked </a:t>
            </a:r>
            <a:r>
              <a:rPr lang="en-US" sz="3200" b="1" dirty="0">
                <a:latin typeface="Century Gothic" pitchFamily="34" charset="0"/>
              </a:rPr>
              <a:t>to assess those excerpts </a:t>
            </a:r>
            <a:r>
              <a:rPr lang="en-US" sz="3200" dirty="0">
                <a:latin typeface="Century Gothic" pitchFamily="34" charset="0"/>
              </a:rPr>
              <a:t>on 7</a:t>
            </a:r>
            <a:r>
              <a:rPr lang="en-US" sz="3200" dirty="0" smtClean="0">
                <a:latin typeface="Century Gothic" pitchFamily="34" charset="0"/>
              </a:rPr>
              <a:t> </a:t>
            </a:r>
            <a:r>
              <a:rPr lang="en-US" sz="3200" dirty="0">
                <a:latin typeface="Century Gothic" pitchFamily="34" charset="0"/>
              </a:rPr>
              <a:t>action readiness items chosen to be significantly related to those emotions (</a:t>
            </a:r>
            <a:r>
              <a:rPr lang="en-US" sz="3200" dirty="0" err="1">
                <a:latin typeface="Century Gothic" pitchFamily="34" charset="0"/>
              </a:rPr>
              <a:t>Frijda</a:t>
            </a:r>
            <a:r>
              <a:rPr lang="en-US" sz="3200" dirty="0">
                <a:latin typeface="Century Gothic" pitchFamily="34" charset="0"/>
              </a:rPr>
              <a:t>, </a:t>
            </a:r>
            <a:r>
              <a:rPr lang="en-US" sz="3200" dirty="0" err="1">
                <a:latin typeface="Century Gothic" pitchFamily="34" charset="0"/>
              </a:rPr>
              <a:t>Kuipers</a:t>
            </a:r>
            <a:r>
              <a:rPr lang="en-US" sz="3200" dirty="0">
                <a:latin typeface="Century Gothic" pitchFamily="34" charset="0"/>
              </a:rPr>
              <a:t> &amp; </a:t>
            </a:r>
            <a:r>
              <a:rPr lang="en-US" sz="3200" dirty="0" err="1">
                <a:latin typeface="Century Gothic" pitchFamily="34" charset="0"/>
              </a:rPr>
              <a:t>TerShure</a:t>
            </a:r>
            <a:r>
              <a:rPr lang="en-US" sz="3200" dirty="0">
                <a:latin typeface="Century Gothic" pitchFamily="34" charset="0"/>
              </a:rPr>
              <a:t>, 1989</a:t>
            </a:r>
            <a:r>
              <a:rPr lang="en-US" sz="3200" dirty="0" smtClean="0">
                <a:latin typeface="Century Gothic" pitchFamily="34" charset="0"/>
              </a:rPr>
              <a:t>). The action readiness items were rated on </a:t>
            </a:r>
            <a:r>
              <a:rPr lang="en-US" sz="3200" b="1" dirty="0" smtClean="0">
                <a:latin typeface="Century Gothic" pitchFamily="34" charset="0"/>
              </a:rPr>
              <a:t>5-points agreement scales </a:t>
            </a:r>
            <a:r>
              <a:rPr lang="en-US" sz="3200" dirty="0" smtClean="0">
                <a:latin typeface="Century Gothic" pitchFamily="34" charset="0"/>
              </a:rPr>
              <a:t>from “not agree at all” to “</a:t>
            </a:r>
            <a:r>
              <a:rPr lang="fr-FR" sz="3200" dirty="0" err="1" smtClean="0">
                <a:latin typeface="Century Gothic" panose="020B0502020202020204" pitchFamily="34" charset="0"/>
              </a:rPr>
              <a:t>strongly</a:t>
            </a:r>
            <a:r>
              <a:rPr lang="fr-FR" sz="3200" dirty="0" smtClean="0">
                <a:latin typeface="Century Gothic" panose="020B0502020202020204" pitchFamily="34" charset="0"/>
              </a:rPr>
              <a:t> </a:t>
            </a:r>
            <a:r>
              <a:rPr lang="fr-FR" sz="3200" dirty="0" err="1" smtClean="0">
                <a:latin typeface="Century Gothic" panose="020B0502020202020204" pitchFamily="34" charset="0"/>
              </a:rPr>
              <a:t>agree</a:t>
            </a:r>
            <a:r>
              <a:rPr lang="en-US" sz="3200" dirty="0" smtClean="0">
                <a:latin typeface="Century Gothic" pitchFamily="34" charset="0"/>
              </a:rPr>
              <a:t>”.</a:t>
            </a:r>
          </a:p>
          <a:p>
            <a:pPr algn="just"/>
            <a:endParaRPr lang="en-US" sz="3200" dirty="0">
              <a:latin typeface="Century Gothic" pitchFamily="34" charset="0"/>
            </a:endParaRPr>
          </a:p>
        </p:txBody>
      </p:sp>
      <p:sp>
        <p:nvSpPr>
          <p:cNvPr id="156" name="ZoneTexte 155"/>
          <p:cNvSpPr txBox="1"/>
          <p:nvPr/>
        </p:nvSpPr>
        <p:spPr>
          <a:xfrm>
            <a:off x="1384078" y="36019505"/>
            <a:ext cx="28083119" cy="5170646"/>
          </a:xfrm>
          <a:prstGeom prst="rect">
            <a:avLst/>
          </a:prstGeom>
          <a:noFill/>
        </p:spPr>
        <p:txBody>
          <a:bodyPr wrap="square" rtlCol="0">
            <a:spAutoFit/>
          </a:bodyPr>
          <a:lstStyle/>
          <a:p>
            <a:pPr algn="just"/>
            <a:r>
              <a:rPr lang="en-US" sz="3200" dirty="0" smtClean="0">
                <a:latin typeface="Century Gothic" panose="020B0502020202020204" pitchFamily="34" charset="0"/>
              </a:rPr>
              <a:t>This study offers support to the </a:t>
            </a:r>
            <a:r>
              <a:rPr lang="en-US" sz="3200" dirty="0">
                <a:latin typeface="Century Gothic" panose="020B0502020202020204" pitchFamily="34" charset="0"/>
              </a:rPr>
              <a:t>idea that </a:t>
            </a:r>
            <a:r>
              <a:rPr lang="en-US" sz="3200" b="1" dirty="0">
                <a:latin typeface="Century Gothic" panose="020B0502020202020204" pitchFamily="34" charset="0"/>
              </a:rPr>
              <a:t>natural </a:t>
            </a:r>
            <a:r>
              <a:rPr lang="en-US" sz="3200" b="1" dirty="0" smtClean="0">
                <a:latin typeface="Century Gothic" panose="020B0502020202020204" pitchFamily="34" charset="0"/>
              </a:rPr>
              <a:t>FEE are expressive behaviors implementing person-environment relationships </a:t>
            </a:r>
            <a:r>
              <a:rPr lang="en-US" sz="3200" dirty="0" smtClean="0">
                <a:latin typeface="Century Gothic" panose="020B0502020202020204" pitchFamily="34" charset="0"/>
              </a:rPr>
              <a:t>and that these action readiness states are inferred by observers. Results </a:t>
            </a:r>
            <a:r>
              <a:rPr lang="en-US" sz="3200" dirty="0">
                <a:latin typeface="Century Gothic" panose="020B0502020202020204" pitchFamily="34" charset="0"/>
              </a:rPr>
              <a:t>show that </a:t>
            </a:r>
            <a:r>
              <a:rPr lang="en-US" sz="3200" b="1" dirty="0">
                <a:latin typeface="Century Gothic" panose="020B0502020202020204" pitchFamily="34" charset="0"/>
              </a:rPr>
              <a:t>participants successfully associate the expected </a:t>
            </a:r>
            <a:r>
              <a:rPr lang="en-US" sz="3200" b="1" dirty="0" smtClean="0">
                <a:latin typeface="Century Gothic" panose="020B0502020202020204" pitchFamily="34" charset="0"/>
              </a:rPr>
              <a:t>states of action readiness </a:t>
            </a:r>
            <a:r>
              <a:rPr lang="en-US" sz="3200" dirty="0">
                <a:latin typeface="Century Gothic" panose="020B0502020202020204" pitchFamily="34" charset="0"/>
              </a:rPr>
              <a:t>with the corresponding natural </a:t>
            </a:r>
            <a:r>
              <a:rPr lang="en-US" sz="3200" dirty="0" smtClean="0">
                <a:latin typeface="Century Gothic" panose="020B0502020202020204" pitchFamily="34" charset="0"/>
              </a:rPr>
              <a:t>FEE.  The exception of Attending is probably linked to the elicitation conditions in which the FEE stimuli have been collected. The eliciting conditions required encoders to look at emotionally </a:t>
            </a:r>
            <a:r>
              <a:rPr lang="en-US" sz="3200" dirty="0">
                <a:latin typeface="Century Gothic" panose="020B0502020202020204" pitchFamily="34" charset="0"/>
              </a:rPr>
              <a:t>inducing </a:t>
            </a:r>
            <a:r>
              <a:rPr lang="en-US" sz="3200" dirty="0" smtClean="0">
                <a:latin typeface="Century Gothic" panose="020B0502020202020204" pitchFamily="34" charset="0"/>
              </a:rPr>
              <a:t>films. Therefore, their main activity, intrinsically, was </a:t>
            </a:r>
            <a:r>
              <a:rPr lang="en-US" sz="3200" i="1" dirty="0" smtClean="0">
                <a:latin typeface="Century Gothic" panose="020B0502020202020204" pitchFamily="34" charset="0"/>
              </a:rPr>
              <a:t>to attend, </a:t>
            </a:r>
            <a:r>
              <a:rPr lang="en-US" sz="3200" dirty="0" smtClean="0">
                <a:latin typeface="Century Gothic" panose="020B0502020202020204" pitchFamily="34" charset="0"/>
              </a:rPr>
              <a:t>whatever the emotion to be induced. Clearly, observers have recognized this action readiness state in all displayed FEE because it is common to all the stimuli. Regarding Interrupted, further research is needed to understand why this action readiness state was not associated to expressive behaviors of Astonishment.</a:t>
            </a:r>
          </a:p>
          <a:p>
            <a:pPr algn="just"/>
            <a:r>
              <a:rPr lang="en-US" sz="3200" dirty="0" smtClean="0">
                <a:latin typeface="Century Gothic" panose="020B0502020202020204" pitchFamily="34" charset="0"/>
              </a:rPr>
              <a:t>It appears that FEE are not identified as mere movements arbitrarily linked to emotion categories. Instead, FEE are recognized by reading off meaning from facial actions that are already meaningful in terms of action readiness. Further investigation </a:t>
            </a:r>
            <a:r>
              <a:rPr lang="en-US" sz="3200" dirty="0">
                <a:latin typeface="Century Gothic" panose="020B0502020202020204" pitchFamily="34" charset="0"/>
              </a:rPr>
              <a:t>with natural facial expressions of </a:t>
            </a:r>
            <a:r>
              <a:rPr lang="en-US" sz="3200" dirty="0" smtClean="0">
                <a:latin typeface="Century Gothic" panose="020B0502020202020204" pitchFamily="34" charset="0"/>
              </a:rPr>
              <a:t>emotions is needed to validate this interpretation.</a:t>
            </a:r>
          </a:p>
        </p:txBody>
      </p:sp>
      <p:grpSp>
        <p:nvGrpSpPr>
          <p:cNvPr id="8" name="Groupe 7"/>
          <p:cNvGrpSpPr/>
          <p:nvPr/>
        </p:nvGrpSpPr>
        <p:grpSpPr>
          <a:xfrm>
            <a:off x="527304" y="41389129"/>
            <a:ext cx="1220604" cy="724959"/>
            <a:chOff x="3715496" y="41015863"/>
            <a:chExt cx="1629022" cy="952500"/>
          </a:xfrm>
        </p:grpSpPr>
        <p:sp>
          <p:nvSpPr>
            <p:cNvPr id="7" name="Rectangle 6"/>
            <p:cNvSpPr/>
            <p:nvPr/>
          </p:nvSpPr>
          <p:spPr bwMode="auto">
            <a:xfrm>
              <a:off x="3725268" y="41060065"/>
              <a:ext cx="1619250"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pic>
          <p:nvPicPr>
            <p:cNvPr id="5" name="Picture 2" descr="http://www.isre2015.org/sites/all/themes/isre2015/logo_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5496" y="41015863"/>
              <a:ext cx="1619250"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ZoneTexte 83"/>
          <p:cNvSpPr txBox="1"/>
          <p:nvPr/>
        </p:nvSpPr>
        <p:spPr>
          <a:xfrm>
            <a:off x="885372" y="22770033"/>
            <a:ext cx="28825433" cy="923330"/>
          </a:xfrm>
          <a:prstGeom prst="rect">
            <a:avLst/>
          </a:prstGeom>
          <a:noFill/>
        </p:spPr>
        <p:txBody>
          <a:bodyPr wrap="square" rtlCol="0">
            <a:spAutoFit/>
          </a:bodyPr>
          <a:lstStyle/>
          <a:p>
            <a:pPr lvl="0"/>
            <a:r>
              <a:rPr lang="en-US" sz="5400" b="1" cap="small" dirty="0" smtClean="0">
                <a:latin typeface="Century Gothic" panose="020B0502020202020204" pitchFamily="34" charset="0"/>
              </a:rPr>
              <a:t>Results</a:t>
            </a:r>
            <a:endParaRPr lang="fr-FR" sz="5400" cap="small" dirty="0">
              <a:latin typeface="Century Gothic" panose="020B0502020202020204" pitchFamily="34" charset="0"/>
            </a:endParaRPr>
          </a:p>
        </p:txBody>
      </p:sp>
      <p:sp>
        <p:nvSpPr>
          <p:cNvPr id="10" name="Rectangle 9"/>
          <p:cNvSpPr/>
          <p:nvPr/>
        </p:nvSpPr>
        <p:spPr>
          <a:xfrm>
            <a:off x="19790542" y="7144297"/>
            <a:ext cx="9428059" cy="5509200"/>
          </a:xfrm>
          <a:prstGeom prst="rect">
            <a:avLst/>
          </a:prstGeom>
        </p:spPr>
        <p:txBody>
          <a:bodyPr wrap="square">
            <a:spAutoFit/>
          </a:bodyPr>
          <a:lstStyle/>
          <a:p>
            <a:pPr algn="just"/>
            <a:r>
              <a:rPr lang="en-US" sz="3200" dirty="0" smtClean="0">
                <a:latin typeface="Century Gothic" pitchFamily="34" charset="0"/>
              </a:rPr>
              <a:t>Empirical </a:t>
            </a:r>
            <a:r>
              <a:rPr lang="en-US" sz="3200" dirty="0">
                <a:latin typeface="Century Gothic" pitchFamily="34" charset="0"/>
              </a:rPr>
              <a:t>data support the assumption that facial expressions of emotions </a:t>
            </a:r>
            <a:r>
              <a:rPr lang="en-US" sz="3200" dirty="0" smtClean="0">
                <a:latin typeface="Century Gothic" pitchFamily="34" charset="0"/>
              </a:rPr>
              <a:t>(FEE</a:t>
            </a:r>
            <a:r>
              <a:rPr lang="en-US" sz="3200" dirty="0">
                <a:latin typeface="Century Gothic" pitchFamily="34" charset="0"/>
              </a:rPr>
              <a:t>) express states of action </a:t>
            </a:r>
            <a:r>
              <a:rPr lang="en-US" sz="3200" dirty="0" smtClean="0">
                <a:latin typeface="Century Gothic" pitchFamily="34" charset="0"/>
              </a:rPr>
              <a:t>readiness. However</a:t>
            </a:r>
            <a:r>
              <a:rPr lang="en-US" sz="3200" dirty="0">
                <a:latin typeface="Century Gothic" pitchFamily="34" charset="0"/>
              </a:rPr>
              <a:t>, so far, the recognition of action  readiness has been studied with </a:t>
            </a:r>
            <a:r>
              <a:rPr lang="en-US" sz="3200" dirty="0" smtClean="0">
                <a:latin typeface="Century Gothic" pitchFamily="34" charset="0"/>
              </a:rPr>
              <a:t>prototypical facial expression (e.g. </a:t>
            </a:r>
            <a:r>
              <a:rPr lang="en-GB" sz="3200" dirty="0" err="1" smtClean="0">
                <a:latin typeface="Century Gothic" panose="020B0502020202020204" pitchFamily="34" charset="0"/>
              </a:rPr>
              <a:t>Tcherkassof</a:t>
            </a:r>
            <a:r>
              <a:rPr lang="en-GB" sz="3200" dirty="0" smtClean="0">
                <a:latin typeface="Century Gothic" panose="020B0502020202020204" pitchFamily="34" charset="0"/>
              </a:rPr>
              <a:t>, 1999; </a:t>
            </a:r>
            <a:r>
              <a:rPr lang="en-US" sz="3200" dirty="0" smtClean="0">
                <a:latin typeface="Century Gothic" pitchFamily="34" charset="0"/>
              </a:rPr>
              <a:t>Scherer </a:t>
            </a:r>
            <a:r>
              <a:rPr lang="en-US" sz="3200" dirty="0">
                <a:latin typeface="Century Gothic" pitchFamily="34" charset="0"/>
              </a:rPr>
              <a:t>&amp; </a:t>
            </a:r>
            <a:r>
              <a:rPr lang="en-US" sz="3200" dirty="0" err="1">
                <a:latin typeface="Century Gothic" pitchFamily="34" charset="0"/>
              </a:rPr>
              <a:t>Grandjean</a:t>
            </a:r>
            <a:r>
              <a:rPr lang="en-US" sz="3200" dirty="0">
                <a:latin typeface="Century Gothic" pitchFamily="34" charset="0"/>
              </a:rPr>
              <a:t>, 2008</a:t>
            </a:r>
            <a:r>
              <a:rPr lang="en-US" sz="3200" dirty="0" smtClean="0">
                <a:latin typeface="Century Gothic" pitchFamily="34" charset="0"/>
              </a:rPr>
              <a:t>). The aim of the present research is to extend these findings to natural FEE. We expected people to be able to assign target action readiness states to dynamic and spontaneous FEE.</a:t>
            </a:r>
          </a:p>
        </p:txBody>
      </p:sp>
      <p:grpSp>
        <p:nvGrpSpPr>
          <p:cNvPr id="35" name="Groupe 34"/>
          <p:cNvGrpSpPr/>
          <p:nvPr/>
        </p:nvGrpSpPr>
        <p:grpSpPr>
          <a:xfrm>
            <a:off x="14453590" y="8622299"/>
            <a:ext cx="900040" cy="439791"/>
            <a:chOff x="14424574" y="8622299"/>
            <a:chExt cx="900040" cy="439791"/>
          </a:xfrm>
          <a:solidFill>
            <a:srgbClr val="FF9999"/>
          </a:solidFill>
        </p:grpSpPr>
        <p:sp>
          <p:nvSpPr>
            <p:cNvPr id="12" name="Losange 11"/>
            <p:cNvSpPr/>
            <p:nvPr/>
          </p:nvSpPr>
          <p:spPr bwMode="auto">
            <a:xfrm>
              <a:off x="14424574" y="8622299"/>
              <a:ext cx="425000" cy="439791"/>
            </a:xfrm>
            <a:prstGeom prst="diamond">
              <a:avLst/>
            </a:prstGeom>
            <a:grpFill/>
            <a:ln w="952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cxnSp>
          <p:nvCxnSpPr>
            <p:cNvPr id="16" name="Connecteur droit 15"/>
            <p:cNvCxnSpPr/>
            <p:nvPr/>
          </p:nvCxnSpPr>
          <p:spPr bwMode="auto">
            <a:xfrm>
              <a:off x="14784614" y="8842195"/>
              <a:ext cx="540000" cy="0"/>
            </a:xfrm>
            <a:prstGeom prst="line">
              <a:avLst/>
            </a:prstGeom>
            <a:grpFill/>
            <a:ln w="57150" cap="flat" cmpd="sng" algn="ctr">
              <a:solidFill>
                <a:srgbClr val="FF9999"/>
              </a:solidFill>
              <a:prstDash val="solid"/>
              <a:round/>
              <a:headEnd type="none" w="med" len="med"/>
              <a:tailEnd type="none" w="med" len="med"/>
            </a:ln>
            <a:effectLst/>
          </p:spPr>
        </p:cxnSp>
      </p:grpSp>
      <p:grpSp>
        <p:nvGrpSpPr>
          <p:cNvPr id="34" name="Groupe 33"/>
          <p:cNvGrpSpPr/>
          <p:nvPr/>
        </p:nvGrpSpPr>
        <p:grpSpPr>
          <a:xfrm>
            <a:off x="14453590" y="9368802"/>
            <a:ext cx="900040" cy="439791"/>
            <a:chOff x="14424574" y="9214490"/>
            <a:chExt cx="900040" cy="439791"/>
          </a:xfrm>
          <a:solidFill>
            <a:srgbClr val="FF9999"/>
          </a:solidFill>
        </p:grpSpPr>
        <p:sp>
          <p:nvSpPr>
            <p:cNvPr id="95" name="Losange 94"/>
            <p:cNvSpPr/>
            <p:nvPr/>
          </p:nvSpPr>
          <p:spPr bwMode="auto">
            <a:xfrm>
              <a:off x="14424574" y="9214490"/>
              <a:ext cx="425000" cy="439791"/>
            </a:xfrm>
            <a:prstGeom prst="diamond">
              <a:avLst/>
            </a:prstGeom>
            <a:grpFill/>
            <a:ln w="952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cxnSp>
          <p:nvCxnSpPr>
            <p:cNvPr id="102" name="Connecteur droit 101"/>
            <p:cNvCxnSpPr/>
            <p:nvPr/>
          </p:nvCxnSpPr>
          <p:spPr bwMode="auto">
            <a:xfrm flipV="1">
              <a:off x="14784614" y="9434385"/>
              <a:ext cx="540000" cy="1"/>
            </a:xfrm>
            <a:prstGeom prst="line">
              <a:avLst/>
            </a:prstGeom>
            <a:grpFill/>
            <a:ln w="57150" cap="flat" cmpd="sng" algn="ctr">
              <a:solidFill>
                <a:srgbClr val="FF9999"/>
              </a:solidFill>
              <a:prstDash val="solid"/>
              <a:round/>
              <a:headEnd type="none" w="med" len="med"/>
              <a:tailEnd type="none" w="med" len="med"/>
            </a:ln>
            <a:effectLst/>
          </p:spPr>
        </p:cxnSp>
      </p:grpSp>
      <p:grpSp>
        <p:nvGrpSpPr>
          <p:cNvPr id="32" name="Groupe 31"/>
          <p:cNvGrpSpPr/>
          <p:nvPr/>
        </p:nvGrpSpPr>
        <p:grpSpPr>
          <a:xfrm>
            <a:off x="14453590" y="10127886"/>
            <a:ext cx="900040" cy="439791"/>
            <a:chOff x="14424574" y="9782170"/>
            <a:chExt cx="900040" cy="439791"/>
          </a:xfrm>
          <a:solidFill>
            <a:srgbClr val="FF9999"/>
          </a:solidFill>
        </p:grpSpPr>
        <p:sp>
          <p:nvSpPr>
            <p:cNvPr id="96" name="Losange 95"/>
            <p:cNvSpPr/>
            <p:nvPr/>
          </p:nvSpPr>
          <p:spPr bwMode="auto">
            <a:xfrm>
              <a:off x="14424574" y="9782170"/>
              <a:ext cx="425000" cy="439791"/>
            </a:xfrm>
            <a:prstGeom prst="diamond">
              <a:avLst/>
            </a:prstGeom>
            <a:grpFill/>
            <a:ln w="952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cxnSp>
          <p:nvCxnSpPr>
            <p:cNvPr id="103" name="Connecteur droit 102"/>
            <p:cNvCxnSpPr/>
            <p:nvPr/>
          </p:nvCxnSpPr>
          <p:spPr bwMode="auto">
            <a:xfrm>
              <a:off x="14784614" y="10002066"/>
              <a:ext cx="540000" cy="0"/>
            </a:xfrm>
            <a:prstGeom prst="line">
              <a:avLst/>
            </a:prstGeom>
            <a:grpFill/>
            <a:ln w="57150" cap="flat" cmpd="sng" algn="ctr">
              <a:solidFill>
                <a:srgbClr val="FF9999"/>
              </a:solidFill>
              <a:prstDash val="solid"/>
              <a:round/>
              <a:headEnd type="none" w="med" len="med"/>
              <a:tailEnd type="none" w="med" len="med"/>
            </a:ln>
            <a:effectLst/>
          </p:spPr>
        </p:cxnSp>
      </p:grpSp>
      <p:grpSp>
        <p:nvGrpSpPr>
          <p:cNvPr id="30" name="Groupe 29"/>
          <p:cNvGrpSpPr/>
          <p:nvPr/>
        </p:nvGrpSpPr>
        <p:grpSpPr>
          <a:xfrm>
            <a:off x="14424694" y="10888713"/>
            <a:ext cx="928936" cy="439791"/>
            <a:chOff x="14417526" y="10365977"/>
            <a:chExt cx="928936" cy="439791"/>
          </a:xfrm>
          <a:solidFill>
            <a:srgbClr val="FF9999"/>
          </a:solidFill>
        </p:grpSpPr>
        <p:sp>
          <p:nvSpPr>
            <p:cNvPr id="97" name="Ellipse 96"/>
            <p:cNvSpPr/>
            <p:nvPr/>
          </p:nvSpPr>
          <p:spPr bwMode="auto">
            <a:xfrm>
              <a:off x="14417526" y="10365977"/>
              <a:ext cx="425000" cy="439791"/>
            </a:xfrm>
            <a:prstGeom prst="diamond">
              <a:avLst/>
            </a:prstGeom>
            <a:grpFill/>
            <a:ln w="952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cxnSp>
          <p:nvCxnSpPr>
            <p:cNvPr id="104" name="Connecteur droit 103"/>
            <p:cNvCxnSpPr/>
            <p:nvPr/>
          </p:nvCxnSpPr>
          <p:spPr bwMode="auto">
            <a:xfrm>
              <a:off x="14806462" y="10585873"/>
              <a:ext cx="540000" cy="0"/>
            </a:xfrm>
            <a:prstGeom prst="line">
              <a:avLst/>
            </a:prstGeom>
            <a:grpFill/>
            <a:ln w="57150">
              <a:solidFill>
                <a:srgbClr val="FF9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15353630" y="8519028"/>
            <a:ext cx="4058628" cy="646331"/>
          </a:xfrm>
          <a:prstGeom prst="rect">
            <a:avLst/>
          </a:prstGeom>
          <a:noFill/>
        </p:spPr>
        <p:txBody>
          <a:bodyPr wrap="square" rtlCol="0">
            <a:spAutoFit/>
          </a:bodyPr>
          <a:lstStyle/>
          <a:p>
            <a:r>
              <a:rPr lang="en-US" i="1" dirty="0" smtClean="0">
                <a:latin typeface="Century Gothic" panose="020B0502020202020204" pitchFamily="34" charset="0"/>
              </a:rPr>
              <a:t>I wanted </a:t>
            </a:r>
            <a:r>
              <a:rPr lang="en-US" i="1" dirty="0">
                <a:latin typeface="Century Gothic" panose="020B0502020202020204" pitchFamily="34" charset="0"/>
              </a:rPr>
              <a:t>to keep something out of </a:t>
            </a:r>
            <a:r>
              <a:rPr lang="en-US" i="1" dirty="0" smtClean="0">
                <a:latin typeface="Century Gothic" panose="020B0502020202020204" pitchFamily="34" charset="0"/>
              </a:rPr>
              <a:t>my way</a:t>
            </a:r>
            <a:r>
              <a:rPr lang="en-US" i="1" dirty="0">
                <a:latin typeface="Century Gothic" panose="020B0502020202020204" pitchFamily="34" charset="0"/>
              </a:rPr>
              <a:t>, to keep it at a distance.</a:t>
            </a:r>
          </a:p>
        </p:txBody>
      </p:sp>
      <p:sp>
        <p:nvSpPr>
          <p:cNvPr id="118" name="ZoneTexte 117"/>
          <p:cNvSpPr txBox="1"/>
          <p:nvPr/>
        </p:nvSpPr>
        <p:spPr>
          <a:xfrm>
            <a:off x="15355032" y="9265532"/>
            <a:ext cx="3671473" cy="646331"/>
          </a:xfrm>
          <a:prstGeom prst="rect">
            <a:avLst/>
          </a:prstGeom>
          <a:noFill/>
        </p:spPr>
        <p:txBody>
          <a:bodyPr wrap="square" rtlCol="0">
            <a:spAutoFit/>
          </a:bodyPr>
          <a:lstStyle/>
          <a:p>
            <a:r>
              <a:rPr lang="en-US" i="1" dirty="0">
                <a:latin typeface="Century Gothic" panose="020B0502020202020204" pitchFamily="34" charset="0"/>
              </a:rPr>
              <a:t>I wanted to oppose, to assault; hurt </a:t>
            </a:r>
            <a:r>
              <a:rPr lang="en-US" i="1" dirty="0" smtClean="0">
                <a:latin typeface="Century Gothic" panose="020B0502020202020204" pitchFamily="34" charset="0"/>
              </a:rPr>
              <a:t>or </a:t>
            </a:r>
            <a:r>
              <a:rPr lang="fr-FR" i="1" dirty="0" err="1" smtClean="0">
                <a:latin typeface="Century Gothic" panose="020B0502020202020204" pitchFamily="34" charset="0"/>
              </a:rPr>
              <a:t>insult</a:t>
            </a:r>
            <a:r>
              <a:rPr lang="fr-FR" i="1" dirty="0">
                <a:latin typeface="Century Gothic" panose="020B0502020202020204" pitchFamily="34" charset="0"/>
              </a:rPr>
              <a:t>.</a:t>
            </a:r>
            <a:endParaRPr lang="en-US" i="1" dirty="0">
              <a:latin typeface="Century Gothic" panose="020B0502020202020204" pitchFamily="34" charset="0"/>
            </a:endParaRPr>
          </a:p>
        </p:txBody>
      </p:sp>
      <p:sp>
        <p:nvSpPr>
          <p:cNvPr id="119" name="ZoneTexte 118"/>
          <p:cNvSpPr txBox="1"/>
          <p:nvPr/>
        </p:nvSpPr>
        <p:spPr>
          <a:xfrm>
            <a:off x="15353630" y="10024617"/>
            <a:ext cx="4144084" cy="646331"/>
          </a:xfrm>
          <a:prstGeom prst="rect">
            <a:avLst/>
          </a:prstGeom>
          <a:noFill/>
        </p:spPr>
        <p:txBody>
          <a:bodyPr wrap="square" rtlCol="0">
            <a:spAutoFit/>
          </a:bodyPr>
          <a:lstStyle/>
          <a:p>
            <a:r>
              <a:rPr lang="en-US" i="1" dirty="0">
                <a:latin typeface="Century Gothic" panose="020B0502020202020204" pitchFamily="34" charset="0"/>
              </a:rPr>
              <a:t>I wanted to go against an obstacle </a:t>
            </a:r>
            <a:r>
              <a:rPr lang="en-US" i="1" dirty="0" smtClean="0">
                <a:latin typeface="Century Gothic" panose="020B0502020202020204" pitchFamily="34" charset="0"/>
              </a:rPr>
              <a:t>or difficulty</a:t>
            </a:r>
            <a:r>
              <a:rPr lang="en-US" i="1" dirty="0">
                <a:latin typeface="Century Gothic" panose="020B0502020202020204" pitchFamily="34" charset="0"/>
              </a:rPr>
              <a:t>, or to conquer it.</a:t>
            </a:r>
          </a:p>
        </p:txBody>
      </p:sp>
      <p:sp>
        <p:nvSpPr>
          <p:cNvPr id="120" name="ZoneTexte 119"/>
          <p:cNvSpPr txBox="1"/>
          <p:nvPr/>
        </p:nvSpPr>
        <p:spPr>
          <a:xfrm>
            <a:off x="15353630" y="10785442"/>
            <a:ext cx="4144084" cy="646331"/>
          </a:xfrm>
          <a:prstGeom prst="rect">
            <a:avLst/>
          </a:prstGeom>
          <a:noFill/>
        </p:spPr>
        <p:txBody>
          <a:bodyPr wrap="square" rtlCol="0">
            <a:spAutoFit/>
          </a:bodyPr>
          <a:lstStyle/>
          <a:p>
            <a:r>
              <a:rPr lang="en-US" i="1" dirty="0">
                <a:latin typeface="Century Gothic" panose="020B0502020202020204" pitchFamily="34" charset="0"/>
              </a:rPr>
              <a:t>I stood above the situation; I felt I </a:t>
            </a:r>
            <a:r>
              <a:rPr lang="en-US" i="1" dirty="0" smtClean="0">
                <a:latin typeface="Century Gothic" panose="020B0502020202020204" pitchFamily="34" charset="0"/>
              </a:rPr>
              <a:t>was in </a:t>
            </a:r>
            <a:r>
              <a:rPr lang="en-US" i="1" dirty="0">
                <a:latin typeface="Century Gothic" panose="020B0502020202020204" pitchFamily="34" charset="0"/>
              </a:rPr>
              <a:t>command; I held the ropes.</a:t>
            </a:r>
          </a:p>
        </p:txBody>
      </p:sp>
      <p:sp>
        <p:nvSpPr>
          <p:cNvPr id="33" name="Arrondir un rectangle avec un coin diagonal 32"/>
          <p:cNvSpPr/>
          <p:nvPr/>
        </p:nvSpPr>
        <p:spPr bwMode="auto">
          <a:xfrm flipH="1">
            <a:off x="1456086" y="24387152"/>
            <a:ext cx="27558708" cy="9544869"/>
          </a:xfrm>
          <a:prstGeom prst="round2Diag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5" name="ZoneTexte 14"/>
          <p:cNvSpPr txBox="1"/>
          <p:nvPr/>
        </p:nvSpPr>
        <p:spPr>
          <a:xfrm>
            <a:off x="10949470" y="11935158"/>
            <a:ext cx="4434327" cy="646331"/>
          </a:xfrm>
          <a:prstGeom prst="rect">
            <a:avLst/>
          </a:prstGeom>
          <a:noFill/>
        </p:spPr>
        <p:txBody>
          <a:bodyPr wrap="square" rtlCol="0">
            <a:spAutoFit/>
          </a:bodyPr>
          <a:lstStyle/>
          <a:p>
            <a:pPr algn="ctr"/>
            <a:r>
              <a:rPr lang="fr-FR" b="1" dirty="0" smtClean="0">
                <a:latin typeface="Century Gothic" panose="020B0502020202020204" pitchFamily="34" charset="0"/>
              </a:rPr>
              <a:t>Stan </a:t>
            </a:r>
            <a:r>
              <a:rPr lang="fr-FR" b="1" dirty="0" err="1" smtClean="0">
                <a:latin typeface="Century Gothic" panose="020B0502020202020204" pitchFamily="34" charset="0"/>
              </a:rPr>
              <a:t>Wawrinka</a:t>
            </a:r>
            <a:r>
              <a:rPr lang="fr-FR" b="1" dirty="0" smtClean="0">
                <a:latin typeface="Century Gothic" panose="020B0502020202020204" pitchFamily="34" charset="0"/>
              </a:rPr>
              <a:t> won the French Tennis Open in 2015</a:t>
            </a:r>
            <a:endParaRPr lang="fr-FR" b="1" dirty="0">
              <a:latin typeface="Century Gothic" panose="020B0502020202020204" pitchFamily="34" charset="0"/>
            </a:endParaRPr>
          </a:p>
        </p:txBody>
      </p:sp>
      <p:grpSp>
        <p:nvGrpSpPr>
          <p:cNvPr id="21" name="Groupe 20"/>
          <p:cNvGrpSpPr/>
          <p:nvPr/>
        </p:nvGrpSpPr>
        <p:grpSpPr>
          <a:xfrm>
            <a:off x="2336507" y="21041841"/>
            <a:ext cx="23162337" cy="1633813"/>
            <a:chOff x="2336507" y="21473889"/>
            <a:chExt cx="23162337" cy="1633813"/>
          </a:xfrm>
        </p:grpSpPr>
        <p:grpSp>
          <p:nvGrpSpPr>
            <p:cNvPr id="31" name="Groupe 30"/>
            <p:cNvGrpSpPr/>
            <p:nvPr/>
          </p:nvGrpSpPr>
          <p:grpSpPr>
            <a:xfrm>
              <a:off x="2336507" y="21473889"/>
              <a:ext cx="23162337" cy="1260722"/>
              <a:chOff x="1998497" y="25506314"/>
              <a:chExt cx="23162337" cy="1260722"/>
            </a:xfrm>
          </p:grpSpPr>
          <p:pic>
            <p:nvPicPr>
              <p:cNvPr id="74" name="Picture 9"/>
              <p:cNvPicPr>
                <a:picLocks noChangeAspect="1" noChangeArrowheads="1"/>
              </p:cNvPicPr>
              <p:nvPr/>
            </p:nvPicPr>
            <p:blipFill>
              <a:blip r:embed="rId8" cstate="print"/>
              <a:srcRect/>
              <a:stretch>
                <a:fillRect/>
              </a:stretch>
            </p:blipFill>
            <p:spPr bwMode="auto">
              <a:xfrm>
                <a:off x="1998497" y="25506314"/>
                <a:ext cx="1725620" cy="1260000"/>
              </a:xfrm>
              <a:prstGeom prst="rect">
                <a:avLst/>
              </a:prstGeom>
              <a:noFill/>
              <a:ln w="9525">
                <a:noFill/>
                <a:round/>
                <a:headEnd/>
                <a:tailEnd/>
              </a:ln>
              <a:effectLst/>
            </p:spPr>
          </p:pic>
          <p:pic>
            <p:nvPicPr>
              <p:cNvPr id="75" name="Picture 11"/>
              <p:cNvPicPr>
                <a:picLocks noChangeAspect="1" noChangeArrowheads="1"/>
              </p:cNvPicPr>
              <p:nvPr/>
            </p:nvPicPr>
            <p:blipFill>
              <a:blip r:embed="rId9" cstate="print"/>
              <a:srcRect/>
              <a:stretch>
                <a:fillRect/>
              </a:stretch>
            </p:blipFill>
            <p:spPr bwMode="auto">
              <a:xfrm>
                <a:off x="3986230" y="25507036"/>
                <a:ext cx="1725617" cy="1260000"/>
              </a:xfrm>
              <a:prstGeom prst="rect">
                <a:avLst/>
              </a:prstGeom>
              <a:noFill/>
              <a:ln w="9525">
                <a:noFill/>
                <a:round/>
                <a:headEnd/>
                <a:tailEnd/>
              </a:ln>
              <a:effectLst/>
            </p:spPr>
          </p:pic>
          <p:pic>
            <p:nvPicPr>
              <p:cNvPr id="76" name="Picture 1"/>
              <p:cNvPicPr>
                <a:picLocks noChangeAspect="1" noChangeArrowheads="1"/>
              </p:cNvPicPr>
              <p:nvPr/>
            </p:nvPicPr>
            <p:blipFill>
              <a:blip r:embed="rId10" cstate="print"/>
              <a:srcRect/>
              <a:stretch>
                <a:fillRect/>
              </a:stretch>
            </p:blipFill>
            <p:spPr bwMode="auto">
              <a:xfrm>
                <a:off x="5972116" y="25507036"/>
                <a:ext cx="1603642" cy="1260000"/>
              </a:xfrm>
              <a:prstGeom prst="rect">
                <a:avLst/>
              </a:prstGeom>
              <a:noFill/>
              <a:ln w="9525">
                <a:noFill/>
                <a:round/>
                <a:headEnd/>
                <a:tailEnd/>
              </a:ln>
              <a:effectLst/>
            </p:spPr>
          </p:pic>
          <p:pic>
            <p:nvPicPr>
              <p:cNvPr id="77" name="Picture 3"/>
              <p:cNvPicPr>
                <a:picLocks noChangeAspect="1" noChangeArrowheads="1"/>
              </p:cNvPicPr>
              <p:nvPr/>
            </p:nvPicPr>
            <p:blipFill>
              <a:blip r:embed="rId11" cstate="print"/>
              <a:srcRect/>
              <a:stretch>
                <a:fillRect/>
              </a:stretch>
            </p:blipFill>
            <p:spPr bwMode="auto">
              <a:xfrm>
                <a:off x="7836027" y="25507036"/>
                <a:ext cx="1613723" cy="1260000"/>
              </a:xfrm>
              <a:prstGeom prst="rect">
                <a:avLst/>
              </a:prstGeom>
              <a:noFill/>
              <a:ln w="9525">
                <a:noFill/>
                <a:round/>
                <a:headEnd/>
                <a:tailEnd/>
              </a:ln>
              <a:effectLst/>
            </p:spPr>
          </p:pic>
          <p:pic>
            <p:nvPicPr>
              <p:cNvPr id="78" name="Picture 2"/>
              <p:cNvPicPr>
                <a:picLocks noChangeAspect="1" noChangeArrowheads="1"/>
              </p:cNvPicPr>
              <p:nvPr/>
            </p:nvPicPr>
            <p:blipFill>
              <a:blip r:embed="rId12" cstate="print"/>
              <a:srcRect/>
              <a:stretch>
                <a:fillRect/>
              </a:stretch>
            </p:blipFill>
            <p:spPr bwMode="auto">
              <a:xfrm>
                <a:off x="9710019" y="25507036"/>
                <a:ext cx="1755380" cy="1260000"/>
              </a:xfrm>
              <a:prstGeom prst="rect">
                <a:avLst/>
              </a:prstGeom>
              <a:noFill/>
              <a:ln w="9525">
                <a:noFill/>
                <a:round/>
                <a:headEnd/>
                <a:tailEnd/>
              </a:ln>
              <a:effectLst/>
            </p:spPr>
          </p:pic>
          <p:pic>
            <p:nvPicPr>
              <p:cNvPr id="79" name="Picture 4"/>
              <p:cNvPicPr>
                <a:picLocks noChangeAspect="1" noChangeArrowheads="1"/>
              </p:cNvPicPr>
              <p:nvPr/>
            </p:nvPicPr>
            <p:blipFill>
              <a:blip r:embed="rId13" cstate="print"/>
              <a:srcRect l="3381"/>
              <a:stretch>
                <a:fillRect/>
              </a:stretch>
            </p:blipFill>
            <p:spPr bwMode="auto">
              <a:xfrm>
                <a:off x="11725668" y="25506314"/>
                <a:ext cx="1674680" cy="1260000"/>
              </a:xfrm>
              <a:prstGeom prst="rect">
                <a:avLst/>
              </a:prstGeom>
              <a:noFill/>
              <a:ln w="9525">
                <a:noFill/>
                <a:round/>
                <a:headEnd/>
                <a:tailEnd/>
              </a:ln>
              <a:effectLst/>
            </p:spPr>
          </p:pic>
          <p:pic>
            <p:nvPicPr>
              <p:cNvPr id="80" name="Picture 5"/>
              <p:cNvPicPr>
                <a:picLocks noChangeAspect="1" noChangeArrowheads="1"/>
              </p:cNvPicPr>
              <p:nvPr/>
            </p:nvPicPr>
            <p:blipFill>
              <a:blip r:embed="rId14" cstate="print"/>
              <a:srcRect/>
              <a:stretch>
                <a:fillRect/>
              </a:stretch>
            </p:blipFill>
            <p:spPr bwMode="auto">
              <a:xfrm>
                <a:off x="13660617" y="25506314"/>
                <a:ext cx="1733287" cy="1260000"/>
              </a:xfrm>
              <a:prstGeom prst="rect">
                <a:avLst/>
              </a:prstGeom>
              <a:noFill/>
              <a:ln w="9525">
                <a:noFill/>
                <a:round/>
                <a:headEnd/>
                <a:tailEnd/>
              </a:ln>
              <a:effectLst/>
            </p:spPr>
          </p:pic>
          <p:pic>
            <p:nvPicPr>
              <p:cNvPr id="81" name="Picture 7"/>
              <p:cNvPicPr>
                <a:picLocks noChangeAspect="1" noChangeArrowheads="1"/>
              </p:cNvPicPr>
              <p:nvPr/>
            </p:nvPicPr>
            <p:blipFill>
              <a:blip r:embed="rId15" cstate="print"/>
              <a:srcRect/>
              <a:stretch>
                <a:fillRect/>
              </a:stretch>
            </p:blipFill>
            <p:spPr bwMode="auto">
              <a:xfrm>
                <a:off x="15647202" y="25506314"/>
                <a:ext cx="1733288" cy="1260000"/>
              </a:xfrm>
              <a:prstGeom prst="rect">
                <a:avLst/>
              </a:prstGeom>
              <a:noFill/>
              <a:ln w="9525">
                <a:noFill/>
                <a:round/>
                <a:headEnd/>
                <a:tailEnd/>
              </a:ln>
              <a:effec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640759" y="25507036"/>
                <a:ext cx="1690295"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542595" y="25506314"/>
                <a:ext cx="1673857"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591323" y="25507036"/>
                <a:ext cx="169100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476721" y="25506314"/>
                <a:ext cx="168411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ZoneTexte 16"/>
            <p:cNvSpPr txBox="1"/>
            <p:nvPr/>
          </p:nvSpPr>
          <p:spPr>
            <a:xfrm>
              <a:off x="18458394" y="22738370"/>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Disgust</a:t>
              </a:r>
              <a:endParaRPr lang="en-US" b="1" dirty="0">
                <a:latin typeface="Century Gothic" panose="020B0502020202020204" pitchFamily="34" charset="0"/>
              </a:endParaRPr>
            </a:p>
          </p:txBody>
        </p:sp>
        <p:sp>
          <p:nvSpPr>
            <p:cNvPr id="59" name="ZoneTexte 58"/>
            <p:cNvSpPr txBox="1"/>
            <p:nvPr/>
          </p:nvSpPr>
          <p:spPr>
            <a:xfrm>
              <a:off x="2866360" y="22738370"/>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Happiness</a:t>
              </a:r>
              <a:endParaRPr lang="en-US" b="1" dirty="0">
                <a:latin typeface="Century Gothic" panose="020B0502020202020204" pitchFamily="34" charset="0"/>
              </a:endParaRPr>
            </a:p>
          </p:txBody>
        </p:sp>
        <p:sp>
          <p:nvSpPr>
            <p:cNvPr id="60" name="ZoneTexte 59"/>
            <p:cNvSpPr txBox="1"/>
            <p:nvPr/>
          </p:nvSpPr>
          <p:spPr>
            <a:xfrm>
              <a:off x="10601102" y="22738370"/>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Interest</a:t>
              </a:r>
              <a:endParaRPr lang="en-US" b="1" dirty="0">
                <a:latin typeface="Century Gothic" panose="020B0502020202020204" pitchFamily="34" charset="0"/>
              </a:endParaRPr>
            </a:p>
          </p:txBody>
        </p:sp>
        <p:sp>
          <p:nvSpPr>
            <p:cNvPr id="65" name="ZoneTexte 64"/>
            <p:cNvSpPr txBox="1"/>
            <p:nvPr/>
          </p:nvSpPr>
          <p:spPr>
            <a:xfrm>
              <a:off x="22359588" y="22738370"/>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Fright</a:t>
              </a:r>
              <a:endParaRPr lang="en-US" b="1" dirty="0">
                <a:latin typeface="Century Gothic" panose="020B0502020202020204" pitchFamily="34" charset="0"/>
              </a:endParaRPr>
            </a:p>
          </p:txBody>
        </p:sp>
        <p:sp>
          <p:nvSpPr>
            <p:cNvPr id="66" name="ZoneTexte 65"/>
            <p:cNvSpPr txBox="1"/>
            <p:nvPr/>
          </p:nvSpPr>
          <p:spPr>
            <a:xfrm>
              <a:off x="14526473" y="22738071"/>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Boredom</a:t>
              </a:r>
              <a:endParaRPr lang="en-US" b="1" dirty="0">
                <a:latin typeface="Century Gothic" panose="020B0502020202020204" pitchFamily="34" charset="0"/>
              </a:endParaRPr>
            </a:p>
          </p:txBody>
        </p:sp>
        <p:sp>
          <p:nvSpPr>
            <p:cNvPr id="67" name="ZoneTexte 66"/>
            <p:cNvSpPr txBox="1"/>
            <p:nvPr/>
          </p:nvSpPr>
          <p:spPr>
            <a:xfrm>
              <a:off x="6712670" y="22731822"/>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Astonishment</a:t>
              </a:r>
              <a:endParaRPr lang="en-US" b="1" dirty="0">
                <a:latin typeface="Century Gothic" panose="020B0502020202020204" pitchFamily="34" charset="0"/>
              </a:endParaRPr>
            </a:p>
          </p:txBody>
        </p:sp>
      </p:grpSp>
      <p:sp>
        <p:nvSpPr>
          <p:cNvPr id="22" name="ZoneTexte 21"/>
          <p:cNvSpPr txBox="1"/>
          <p:nvPr/>
        </p:nvSpPr>
        <p:spPr>
          <a:xfrm>
            <a:off x="16851856" y="18967041"/>
            <a:ext cx="11473919" cy="1077218"/>
          </a:xfrm>
          <a:prstGeom prst="rect">
            <a:avLst/>
          </a:prstGeom>
          <a:noFill/>
        </p:spPr>
        <p:txBody>
          <a:bodyPr wrap="square" rtlCol="0">
            <a:spAutoFit/>
          </a:bodyPr>
          <a:lstStyle/>
          <a:p>
            <a:pPr algn="ctr"/>
            <a:r>
              <a:rPr lang="en-US" sz="3200" b="1" dirty="0" smtClean="0">
                <a:latin typeface="Century Gothic" panose="020B0502020202020204" pitchFamily="34" charset="0"/>
              </a:rPr>
              <a:t>Expected different action readiness states in relation to the corresponding facial expression of emotion.</a:t>
            </a:r>
            <a:endParaRPr lang="en-US" sz="3200" b="1" dirty="0">
              <a:latin typeface="Century Gothic" panose="020B0502020202020204" pitchFamily="34" charset="0"/>
            </a:endParaRPr>
          </a:p>
        </p:txBody>
      </p:sp>
      <p:sp>
        <p:nvSpPr>
          <p:cNvPr id="72" name="ZoneTexte 71"/>
          <p:cNvSpPr txBox="1"/>
          <p:nvPr/>
        </p:nvSpPr>
        <p:spPr>
          <a:xfrm>
            <a:off x="2248174" y="20672509"/>
            <a:ext cx="4253390" cy="369332"/>
          </a:xfrm>
          <a:prstGeom prst="rect">
            <a:avLst/>
          </a:prstGeom>
          <a:noFill/>
        </p:spPr>
        <p:txBody>
          <a:bodyPr wrap="square" rtlCol="0">
            <a:spAutoFit/>
          </a:bodyPr>
          <a:lstStyle/>
          <a:p>
            <a:r>
              <a:rPr lang="en-US" b="1" dirty="0" smtClean="0">
                <a:latin typeface="Century Gothic" panose="020B0502020202020204" pitchFamily="34" charset="0"/>
              </a:rPr>
              <a:t>Screenshot of the stimuli used:</a:t>
            </a:r>
            <a:endParaRPr lang="en-US" b="1" dirty="0">
              <a:latin typeface="Century Gothic" panose="020B0502020202020204" pitchFamily="34" charset="0"/>
            </a:endParaRPr>
          </a:p>
        </p:txBody>
      </p:sp>
      <p:sp>
        <p:nvSpPr>
          <p:cNvPr id="24" name="ZoneTexte 23"/>
          <p:cNvSpPr txBox="1"/>
          <p:nvPr/>
        </p:nvSpPr>
        <p:spPr>
          <a:xfrm>
            <a:off x="1990644" y="24629467"/>
            <a:ext cx="26540450" cy="1077218"/>
          </a:xfrm>
          <a:prstGeom prst="rect">
            <a:avLst/>
          </a:prstGeom>
          <a:noFill/>
        </p:spPr>
        <p:txBody>
          <a:bodyPr wrap="square" rtlCol="0">
            <a:spAutoFit/>
          </a:bodyPr>
          <a:lstStyle/>
          <a:p>
            <a:r>
              <a:rPr lang="en-US" sz="3200" dirty="0" smtClean="0">
                <a:latin typeface="Century Gothic" panose="020B0502020202020204" pitchFamily="34" charset="0"/>
              </a:rPr>
              <a:t>A comparison using contrasts (the target stimuli compared to the others) was performed. The descriptive mean results of agreement scales are the following:</a:t>
            </a:r>
            <a:endParaRPr lang="en-US" sz="3200" dirty="0">
              <a:latin typeface="Century Gothic" panose="020B0502020202020204" pitchFamily="34" charset="0"/>
            </a:endParaRPr>
          </a:p>
        </p:txBody>
      </p:sp>
      <p:sp>
        <p:nvSpPr>
          <p:cNvPr id="25" name="ZoneTexte 24"/>
          <p:cNvSpPr txBox="1"/>
          <p:nvPr/>
        </p:nvSpPr>
        <p:spPr>
          <a:xfrm>
            <a:off x="21580275" y="27017920"/>
            <a:ext cx="7269631" cy="3539430"/>
          </a:xfrm>
          <a:prstGeom prst="rect">
            <a:avLst/>
          </a:prstGeom>
          <a:noFill/>
        </p:spPr>
        <p:txBody>
          <a:bodyPr wrap="square" rtlCol="0">
            <a:spAutoFit/>
          </a:bodyPr>
          <a:lstStyle/>
          <a:p>
            <a:pPr algn="just"/>
            <a:r>
              <a:rPr lang="en-US" sz="3200" dirty="0" smtClean="0">
                <a:latin typeface="Century Gothic" panose="020B0502020202020204" pitchFamily="34" charset="0"/>
              </a:rPr>
              <a:t>Results show that 5 action readiness states are more attributed to the target stimuli than to the others. </a:t>
            </a:r>
          </a:p>
          <a:p>
            <a:pPr algn="just"/>
            <a:endParaRPr lang="en-US" sz="3200" dirty="0">
              <a:latin typeface="Century Gothic" panose="020B0502020202020204" pitchFamily="34" charset="0"/>
            </a:endParaRPr>
          </a:p>
          <a:p>
            <a:pPr algn="just"/>
            <a:r>
              <a:rPr lang="en-US" sz="3200" dirty="0" smtClean="0">
                <a:latin typeface="Century Gothic" panose="020B0502020202020204" pitchFamily="34" charset="0"/>
              </a:rPr>
              <a:t>The difference for Attending and Interrupted between the target and the others FEE is not significant.</a:t>
            </a:r>
          </a:p>
        </p:txBody>
      </p:sp>
      <p:graphicFrame>
        <p:nvGraphicFramePr>
          <p:cNvPr id="18" name="Tableau 17"/>
          <p:cNvGraphicFramePr>
            <a:graphicFrameLocks noGrp="1"/>
          </p:cNvGraphicFramePr>
          <p:nvPr>
            <p:extLst>
              <p:ext uri="{D42A27DB-BD31-4B8C-83A1-F6EECF244321}">
                <p14:modId xmlns:p14="http://schemas.microsoft.com/office/powerpoint/2010/main" val="2538722312"/>
              </p:ext>
            </p:extLst>
          </p:nvPr>
        </p:nvGraphicFramePr>
        <p:xfrm>
          <a:off x="18458394" y="14633129"/>
          <a:ext cx="8837395" cy="3916680"/>
        </p:xfrm>
        <a:graphic>
          <a:graphicData uri="http://schemas.openxmlformats.org/drawingml/2006/table">
            <a:tbl>
              <a:tblPr>
                <a:tableStyleId>{5C22544A-7EE6-4342-B048-85BDC9FD1C3A}</a:tableStyleId>
              </a:tblPr>
              <a:tblGrid>
                <a:gridCol w="3456384"/>
                <a:gridCol w="5381011"/>
              </a:tblGrid>
              <a:tr h="495300">
                <a:tc>
                  <a:txBody>
                    <a:bodyPr/>
                    <a:lstStyle/>
                    <a:p>
                      <a:pPr algn="l" rtl="0" fontAlgn="ctr"/>
                      <a:r>
                        <a:rPr lang="fr-FR" sz="2800" u="none" strike="noStrike" dirty="0">
                          <a:solidFill>
                            <a:schemeClr val="bg1"/>
                          </a:solidFill>
                          <a:effectLst/>
                          <a:latin typeface="Century Gothic" panose="020B0502020202020204" pitchFamily="34" charset="0"/>
                        </a:rPr>
                        <a:t>Emotions</a:t>
                      </a:r>
                      <a:endParaRPr lang="fr-FR" sz="2800" b="1" i="0" u="none" strike="noStrike" dirty="0">
                        <a:solidFill>
                          <a:schemeClr val="bg1"/>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rtl="0" fontAlgn="ctr"/>
                      <a:r>
                        <a:rPr lang="fr-FR" sz="2800" u="none" strike="noStrike" dirty="0" err="1">
                          <a:solidFill>
                            <a:schemeClr val="bg1"/>
                          </a:solidFill>
                          <a:effectLst/>
                          <a:latin typeface="Century Gothic" panose="020B0502020202020204" pitchFamily="34" charset="0"/>
                        </a:rPr>
                        <a:t>Corresponding</a:t>
                      </a:r>
                      <a:r>
                        <a:rPr lang="fr-FR" sz="2800" u="none" strike="noStrike" dirty="0">
                          <a:solidFill>
                            <a:schemeClr val="bg1"/>
                          </a:solidFill>
                          <a:effectLst/>
                          <a:latin typeface="Century Gothic" panose="020B0502020202020204" pitchFamily="34" charset="0"/>
                        </a:rPr>
                        <a:t> Action </a:t>
                      </a:r>
                      <a:r>
                        <a:rPr lang="fr-FR" sz="2800" u="none" strike="noStrike" dirty="0" err="1">
                          <a:solidFill>
                            <a:schemeClr val="bg1"/>
                          </a:solidFill>
                          <a:effectLst/>
                          <a:latin typeface="Century Gothic" panose="020B0502020202020204" pitchFamily="34" charset="0"/>
                        </a:rPr>
                        <a:t>Readiness</a:t>
                      </a:r>
                      <a:endParaRPr lang="fr-FR" sz="2800" b="1" i="0" u="none" strike="noStrike" dirty="0">
                        <a:solidFill>
                          <a:schemeClr val="bg1"/>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00025">
                <a:tc>
                  <a:txBody>
                    <a:bodyPr/>
                    <a:lstStyle/>
                    <a:p>
                      <a:pPr algn="l" fontAlgn="ctr"/>
                      <a:r>
                        <a:rPr lang="en-US" sz="2800" u="none" strike="noStrike" dirty="0">
                          <a:effectLst/>
                          <a:latin typeface="Century Gothic" panose="020B0502020202020204" pitchFamily="34" charset="0"/>
                        </a:rPr>
                        <a:t>Happiness</a:t>
                      </a:r>
                      <a:endParaRPr lang="en-US" sz="2800" b="0" i="0"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dirty="0">
                          <a:effectLst/>
                          <a:latin typeface="Century Gothic" panose="020B0502020202020204" pitchFamily="34" charset="0"/>
                        </a:rPr>
                        <a:t>Laughter </a:t>
                      </a:r>
                      <a:endParaRPr lang="en-US" sz="2800" b="0" i="1"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025">
                <a:tc>
                  <a:txBody>
                    <a:bodyPr/>
                    <a:lstStyle/>
                    <a:p>
                      <a:pPr algn="l" fontAlgn="ctr"/>
                      <a:r>
                        <a:rPr lang="en-US" sz="2800" u="none" strike="noStrike" dirty="0">
                          <a:effectLst/>
                          <a:latin typeface="Century Gothic" panose="020B0502020202020204" pitchFamily="34" charset="0"/>
                        </a:rPr>
                        <a:t>Astonishment</a:t>
                      </a:r>
                      <a:endParaRPr lang="en-US" sz="2800" b="0" i="0"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dirty="0">
                          <a:effectLst/>
                          <a:latin typeface="Century Gothic" panose="020B0502020202020204" pitchFamily="34" charset="0"/>
                        </a:rPr>
                        <a:t>Interrupted</a:t>
                      </a:r>
                      <a:endParaRPr lang="en-US" sz="2800" b="0" i="1"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025">
                <a:tc>
                  <a:txBody>
                    <a:bodyPr/>
                    <a:lstStyle/>
                    <a:p>
                      <a:pPr algn="l" fontAlgn="ctr"/>
                      <a:r>
                        <a:rPr lang="en-US" sz="2800" u="none" strike="noStrike" dirty="0">
                          <a:effectLst/>
                          <a:latin typeface="Century Gothic" panose="020B0502020202020204" pitchFamily="34" charset="0"/>
                        </a:rPr>
                        <a:t>Interest</a:t>
                      </a:r>
                      <a:endParaRPr lang="en-US" sz="2800" b="0" i="0"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a:effectLst/>
                          <a:latin typeface="Century Gothic" panose="020B0502020202020204" pitchFamily="34" charset="0"/>
                        </a:rPr>
                        <a:t>Attending</a:t>
                      </a:r>
                      <a:endParaRPr lang="en-US" sz="2800" b="0" i="1" u="none" strike="noStrike">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025">
                <a:tc>
                  <a:txBody>
                    <a:bodyPr/>
                    <a:lstStyle/>
                    <a:p>
                      <a:pPr algn="l" fontAlgn="ctr"/>
                      <a:r>
                        <a:rPr lang="en-US" sz="2800" u="none" strike="noStrike" dirty="0">
                          <a:effectLst/>
                          <a:latin typeface="Century Gothic" panose="020B0502020202020204" pitchFamily="34" charset="0"/>
                        </a:rPr>
                        <a:t>Boredom</a:t>
                      </a:r>
                      <a:endParaRPr lang="en-US" sz="2800" b="0" i="0"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dirty="0">
                          <a:effectLst/>
                          <a:latin typeface="Century Gothic" panose="020B0502020202020204" pitchFamily="34" charset="0"/>
                        </a:rPr>
                        <a:t>Disinterest</a:t>
                      </a:r>
                      <a:endParaRPr lang="en-US" sz="2800" b="0" i="1"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025">
                <a:tc>
                  <a:txBody>
                    <a:bodyPr/>
                    <a:lstStyle/>
                    <a:p>
                      <a:pPr algn="l" fontAlgn="ctr"/>
                      <a:r>
                        <a:rPr lang="en-US" sz="2800" u="none" strike="noStrike">
                          <a:effectLst/>
                          <a:latin typeface="Century Gothic" panose="020B0502020202020204" pitchFamily="34" charset="0"/>
                        </a:rPr>
                        <a:t>Disgust</a:t>
                      </a:r>
                      <a:endParaRPr lang="en-US" sz="2800" b="0" i="0" u="none" strike="noStrike">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dirty="0">
                          <a:effectLst/>
                          <a:latin typeface="Century Gothic" panose="020B0502020202020204" pitchFamily="34" charset="0"/>
                        </a:rPr>
                        <a:t>Rejection </a:t>
                      </a:r>
                      <a:endParaRPr lang="en-US" sz="2800" b="0" i="1"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025">
                <a:tc>
                  <a:txBody>
                    <a:bodyPr/>
                    <a:lstStyle/>
                    <a:p>
                      <a:pPr algn="l" fontAlgn="ctr"/>
                      <a:r>
                        <a:rPr lang="en-US" sz="2800" u="none" strike="noStrike" dirty="0">
                          <a:effectLst/>
                          <a:latin typeface="Century Gothic" panose="020B0502020202020204" pitchFamily="34" charset="0"/>
                        </a:rPr>
                        <a:t>Fright</a:t>
                      </a:r>
                      <a:endParaRPr lang="en-US" sz="2800" b="0" i="0"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dirty="0">
                          <a:effectLst/>
                          <a:latin typeface="Century Gothic" panose="020B0502020202020204" pitchFamily="34" charset="0"/>
                        </a:rPr>
                        <a:t>Avoidance </a:t>
                      </a:r>
                      <a:endParaRPr lang="en-US" sz="2800" b="0" i="1"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2514">
                <a:tc>
                  <a:txBody>
                    <a:bodyPr/>
                    <a:lstStyle/>
                    <a:p>
                      <a:pPr algn="l" fontAlgn="ctr"/>
                      <a:r>
                        <a:rPr lang="en-US" sz="2800" u="none" strike="noStrike" dirty="0">
                          <a:effectLst/>
                          <a:latin typeface="Century Gothic" panose="020B0502020202020204" pitchFamily="34" charset="0"/>
                        </a:rPr>
                        <a:t>Neutral (control)</a:t>
                      </a:r>
                      <a:endParaRPr lang="en-US" sz="2800" b="0" i="0"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800" u="none" strike="noStrike" dirty="0">
                          <a:effectLst/>
                          <a:latin typeface="Century Gothic" panose="020B0502020202020204" pitchFamily="34" charset="0"/>
                        </a:rPr>
                        <a:t>Rest</a:t>
                      </a:r>
                      <a:endParaRPr lang="en-US" sz="2800" b="0" i="1" u="none" strike="noStrike" dirty="0">
                        <a:solidFill>
                          <a:srgbClr val="000000"/>
                        </a:solidFill>
                        <a:effectLst/>
                        <a:latin typeface="Century Gothic" panose="020B0502020202020204" pitchFamily="34" charset="0"/>
                      </a:endParaRPr>
                    </a:p>
                  </a:txBody>
                  <a:tcPr marL="21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2" name="Graphique 81"/>
          <p:cNvGraphicFramePr>
            <a:graphicFrameLocks/>
          </p:cNvGraphicFramePr>
          <p:nvPr>
            <p:extLst>
              <p:ext uri="{D42A27DB-BD31-4B8C-83A1-F6EECF244321}">
                <p14:modId xmlns:p14="http://schemas.microsoft.com/office/powerpoint/2010/main" val="2782731787"/>
              </p:ext>
            </p:extLst>
          </p:nvPr>
        </p:nvGraphicFramePr>
        <p:xfrm>
          <a:off x="16650294" y="27725811"/>
          <a:ext cx="4680000" cy="36000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83" name="Graphique 82"/>
          <p:cNvGraphicFramePr>
            <a:graphicFrameLocks/>
          </p:cNvGraphicFramePr>
          <p:nvPr>
            <p:extLst>
              <p:ext uri="{D42A27DB-BD31-4B8C-83A1-F6EECF244321}">
                <p14:modId xmlns:p14="http://schemas.microsoft.com/office/powerpoint/2010/main" val="4149118596"/>
              </p:ext>
            </p:extLst>
          </p:nvPr>
        </p:nvGraphicFramePr>
        <p:xfrm>
          <a:off x="7020000" y="29435186"/>
          <a:ext cx="4680000" cy="36000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86" name="Graphique 85"/>
          <p:cNvGraphicFramePr>
            <a:graphicFrameLocks/>
          </p:cNvGraphicFramePr>
          <p:nvPr>
            <p:extLst>
              <p:ext uri="{D42A27DB-BD31-4B8C-83A1-F6EECF244321}">
                <p14:modId xmlns:p14="http://schemas.microsoft.com/office/powerpoint/2010/main" val="3833902123"/>
              </p:ext>
            </p:extLst>
          </p:nvPr>
        </p:nvGraphicFramePr>
        <p:xfrm>
          <a:off x="2304000" y="29435321"/>
          <a:ext cx="4680000" cy="36000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87" name="Graphique 86"/>
          <p:cNvGraphicFramePr>
            <a:graphicFrameLocks/>
          </p:cNvGraphicFramePr>
          <p:nvPr>
            <p:extLst>
              <p:ext uri="{D42A27DB-BD31-4B8C-83A1-F6EECF244321}">
                <p14:modId xmlns:p14="http://schemas.microsoft.com/office/powerpoint/2010/main" val="3998411692"/>
              </p:ext>
            </p:extLst>
          </p:nvPr>
        </p:nvGraphicFramePr>
        <p:xfrm>
          <a:off x="7020000" y="25997619"/>
          <a:ext cx="4680000" cy="36000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94" name="Graphique 93"/>
          <p:cNvGraphicFramePr>
            <a:graphicFrameLocks/>
          </p:cNvGraphicFramePr>
          <p:nvPr>
            <p:extLst>
              <p:ext uri="{D42A27DB-BD31-4B8C-83A1-F6EECF244321}">
                <p14:modId xmlns:p14="http://schemas.microsoft.com/office/powerpoint/2010/main" val="2453281487"/>
              </p:ext>
            </p:extLst>
          </p:nvPr>
        </p:nvGraphicFramePr>
        <p:xfrm>
          <a:off x="11754454" y="25997619"/>
          <a:ext cx="4680000" cy="360000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99" name="Graphique 98"/>
          <p:cNvGraphicFramePr>
            <a:graphicFrameLocks/>
          </p:cNvGraphicFramePr>
          <p:nvPr>
            <p:extLst>
              <p:ext uri="{D42A27DB-BD31-4B8C-83A1-F6EECF244321}">
                <p14:modId xmlns:p14="http://schemas.microsoft.com/office/powerpoint/2010/main" val="626436712"/>
              </p:ext>
            </p:extLst>
          </p:nvPr>
        </p:nvGraphicFramePr>
        <p:xfrm>
          <a:off x="2304000" y="25997619"/>
          <a:ext cx="4680000" cy="36000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00" name="Graphique 99"/>
          <p:cNvGraphicFramePr>
            <a:graphicFrameLocks/>
          </p:cNvGraphicFramePr>
          <p:nvPr>
            <p:extLst>
              <p:ext uri="{D42A27DB-BD31-4B8C-83A1-F6EECF244321}">
                <p14:modId xmlns:p14="http://schemas.microsoft.com/office/powerpoint/2010/main" val="2510963009"/>
              </p:ext>
            </p:extLst>
          </p:nvPr>
        </p:nvGraphicFramePr>
        <p:xfrm>
          <a:off x="11754000" y="29435186"/>
          <a:ext cx="4680000" cy="3600000"/>
        </p:xfrm>
        <a:graphic>
          <a:graphicData uri="http://schemas.openxmlformats.org/drawingml/2006/chart">
            <c:chart xmlns:c="http://schemas.openxmlformats.org/drawingml/2006/chart" xmlns:r="http://schemas.openxmlformats.org/officeDocument/2006/relationships" r:id="rId26"/>
          </a:graphicData>
        </a:graphic>
      </p:graphicFrame>
      <p:pic>
        <p:nvPicPr>
          <p:cNvPr id="101" name="Image 100" descr="vidéo 10.jpg"/>
          <p:cNvPicPr>
            <a:picLocks noChangeAspect="1"/>
          </p:cNvPicPr>
          <p:nvPr/>
        </p:nvPicPr>
        <p:blipFill>
          <a:blip r:embed="rId27" cstate="print"/>
          <a:stretch>
            <a:fillRect/>
          </a:stretch>
        </p:blipFill>
        <p:spPr>
          <a:xfrm>
            <a:off x="25759113" y="21045029"/>
            <a:ext cx="1636898" cy="1260000"/>
          </a:xfrm>
          <a:prstGeom prst="rect">
            <a:avLst/>
          </a:prstGeom>
        </p:spPr>
      </p:pic>
      <p:pic>
        <p:nvPicPr>
          <p:cNvPr id="105" name="Image 104" descr="vidéo 4.jpg"/>
          <p:cNvPicPr>
            <a:picLocks noChangeAspect="1"/>
          </p:cNvPicPr>
          <p:nvPr/>
        </p:nvPicPr>
        <p:blipFill>
          <a:blip r:embed="rId28" cstate="print"/>
          <a:stretch>
            <a:fillRect/>
          </a:stretch>
        </p:blipFill>
        <p:spPr>
          <a:xfrm>
            <a:off x="27646739" y="21041841"/>
            <a:ext cx="1571862" cy="1260000"/>
          </a:xfrm>
          <a:prstGeom prst="rect">
            <a:avLst/>
          </a:prstGeom>
        </p:spPr>
      </p:pic>
      <p:sp>
        <p:nvSpPr>
          <p:cNvPr id="107" name="ZoneTexte 106"/>
          <p:cNvSpPr txBox="1"/>
          <p:nvPr/>
        </p:nvSpPr>
        <p:spPr>
          <a:xfrm>
            <a:off x="26185611" y="22306322"/>
            <a:ext cx="2664296" cy="369332"/>
          </a:xfrm>
          <a:prstGeom prst="rect">
            <a:avLst/>
          </a:prstGeom>
          <a:noFill/>
        </p:spPr>
        <p:txBody>
          <a:bodyPr wrap="square" rtlCol="0">
            <a:spAutoFit/>
          </a:bodyPr>
          <a:lstStyle/>
          <a:p>
            <a:pPr algn="ctr"/>
            <a:r>
              <a:rPr lang="en-US" b="1" dirty="0" smtClean="0">
                <a:latin typeface="Century Gothic" panose="020B0502020202020204" pitchFamily="34" charset="0"/>
              </a:rPr>
              <a:t>Neutral</a:t>
            </a:r>
            <a:endParaRPr lang="en-US" b="1" dirty="0">
              <a:latin typeface="Century Gothic" panose="020B0502020202020204" pitchFamily="34" charset="0"/>
            </a:endParaRPr>
          </a:p>
        </p:txBody>
      </p:sp>
      <p:sp>
        <p:nvSpPr>
          <p:cNvPr id="108" name="ZoneTexte 107"/>
          <p:cNvSpPr txBox="1"/>
          <p:nvPr/>
        </p:nvSpPr>
        <p:spPr>
          <a:xfrm>
            <a:off x="15014332" y="7576345"/>
            <a:ext cx="4803794" cy="954107"/>
          </a:xfrm>
          <a:prstGeom prst="rect">
            <a:avLst/>
          </a:prstGeom>
          <a:noFill/>
        </p:spPr>
        <p:txBody>
          <a:bodyPr wrap="square" rtlCol="0">
            <a:spAutoFit/>
          </a:bodyPr>
          <a:lstStyle/>
          <a:p>
            <a:pPr algn="ctr"/>
            <a:r>
              <a:rPr lang="en-US" sz="2800" b="1" dirty="0">
                <a:latin typeface="Century Gothic" panose="020B0502020202020204" pitchFamily="34" charset="0"/>
              </a:rPr>
              <a:t>Which </a:t>
            </a:r>
            <a:r>
              <a:rPr lang="en-US" sz="2800" b="1" dirty="0" smtClean="0">
                <a:latin typeface="Century Gothic" panose="020B0502020202020204" pitchFamily="34" charset="0"/>
              </a:rPr>
              <a:t>action readiness is displayed? </a:t>
            </a:r>
            <a:endParaRPr lang="en-US" sz="2800" b="1" dirty="0">
              <a:latin typeface="Century Gothic" panose="020B0502020202020204" pitchFamily="34" charset="0"/>
            </a:endParaRPr>
          </a:p>
        </p:txBody>
      </p:sp>
      <p:sp>
        <p:nvSpPr>
          <p:cNvPr id="37" name="Rectangle 36"/>
          <p:cNvSpPr/>
          <p:nvPr/>
        </p:nvSpPr>
        <p:spPr bwMode="auto">
          <a:xfrm rot="18896220">
            <a:off x="2050092" y="28787186"/>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09" name="Rectangle 108"/>
          <p:cNvSpPr/>
          <p:nvPr/>
        </p:nvSpPr>
        <p:spPr bwMode="auto">
          <a:xfrm rot="18896220">
            <a:off x="19732256" y="30512156"/>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0" name="Rectangle 109"/>
          <p:cNvSpPr/>
          <p:nvPr/>
        </p:nvSpPr>
        <p:spPr bwMode="auto">
          <a:xfrm rot="18896220">
            <a:off x="14259650" y="32214870"/>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1" name="Rectangle 110"/>
          <p:cNvSpPr/>
          <p:nvPr/>
        </p:nvSpPr>
        <p:spPr bwMode="auto">
          <a:xfrm rot="18896220">
            <a:off x="8962860" y="32214871"/>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2" name="Rectangle 111"/>
          <p:cNvSpPr/>
          <p:nvPr/>
        </p:nvSpPr>
        <p:spPr bwMode="auto">
          <a:xfrm rot="18896220">
            <a:off x="3706276" y="32214871"/>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3" name="Rectangle 112"/>
          <p:cNvSpPr/>
          <p:nvPr/>
        </p:nvSpPr>
        <p:spPr bwMode="auto">
          <a:xfrm rot="18896220">
            <a:off x="11977808" y="28787184"/>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4" name="Rectangle 113"/>
          <p:cNvSpPr/>
          <p:nvPr/>
        </p:nvSpPr>
        <p:spPr bwMode="auto">
          <a:xfrm rot="18896220">
            <a:off x="7850938" y="28787185"/>
            <a:ext cx="1580094" cy="41290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5" name="Étoile à 5 branches 114"/>
          <p:cNvSpPr/>
          <p:nvPr/>
        </p:nvSpPr>
        <p:spPr bwMode="auto">
          <a:xfrm>
            <a:off x="4765282" y="29886051"/>
            <a:ext cx="291204" cy="288032"/>
          </a:xfrm>
          <a:prstGeom prst="star5">
            <a:avLst/>
          </a:prstGeom>
          <a:solidFill>
            <a:srgbClr val="00B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6" name="Étoile à 5 branches 115"/>
          <p:cNvSpPr/>
          <p:nvPr/>
        </p:nvSpPr>
        <p:spPr bwMode="auto">
          <a:xfrm>
            <a:off x="10048029" y="29886051"/>
            <a:ext cx="291204" cy="288032"/>
          </a:xfrm>
          <a:prstGeom prst="star5">
            <a:avLst/>
          </a:prstGeom>
          <a:solidFill>
            <a:srgbClr val="00B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17" name="Étoile à 5 branches 116"/>
          <p:cNvSpPr/>
          <p:nvPr/>
        </p:nvSpPr>
        <p:spPr bwMode="auto">
          <a:xfrm>
            <a:off x="20767564" y="28157859"/>
            <a:ext cx="291204" cy="288032"/>
          </a:xfrm>
          <a:prstGeom prst="star5">
            <a:avLst/>
          </a:prstGeom>
          <a:solidFill>
            <a:srgbClr val="00B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21" name="Étoile à 5 branches 120"/>
          <p:cNvSpPr/>
          <p:nvPr/>
        </p:nvSpPr>
        <p:spPr bwMode="auto">
          <a:xfrm>
            <a:off x="3112270" y="26378668"/>
            <a:ext cx="291204" cy="288032"/>
          </a:xfrm>
          <a:prstGeom prst="star5">
            <a:avLst/>
          </a:prstGeom>
          <a:solidFill>
            <a:srgbClr val="00B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22" name="Étoile à 5 branches 121"/>
          <p:cNvSpPr/>
          <p:nvPr/>
        </p:nvSpPr>
        <p:spPr bwMode="auto">
          <a:xfrm>
            <a:off x="15317472" y="29869507"/>
            <a:ext cx="291204" cy="288032"/>
          </a:xfrm>
          <a:prstGeom prst="star5">
            <a:avLst/>
          </a:prstGeom>
          <a:solidFill>
            <a:srgbClr val="00B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23" name="ZoneTexte 122"/>
          <p:cNvSpPr txBox="1"/>
          <p:nvPr/>
        </p:nvSpPr>
        <p:spPr>
          <a:xfrm>
            <a:off x="7436548" y="33427217"/>
            <a:ext cx="4532706" cy="369332"/>
          </a:xfrm>
          <a:prstGeom prst="rect">
            <a:avLst/>
          </a:prstGeom>
          <a:noFill/>
        </p:spPr>
        <p:txBody>
          <a:bodyPr wrap="square" rtlCol="0">
            <a:spAutoFit/>
          </a:bodyPr>
          <a:lstStyle/>
          <a:p>
            <a:r>
              <a:rPr lang="en-US" dirty="0" smtClean="0">
                <a:latin typeface="Century Gothic" panose="020B0502020202020204" pitchFamily="34" charset="0"/>
              </a:rPr>
              <a:t>Indicates significant contrasts </a:t>
            </a:r>
            <a:r>
              <a:rPr lang="en-US" i="1" dirty="0" smtClean="0">
                <a:latin typeface="Century Gothic" panose="020B0502020202020204" pitchFamily="34" charset="0"/>
              </a:rPr>
              <a:t>p</a:t>
            </a:r>
            <a:r>
              <a:rPr lang="en-US" dirty="0" smtClean="0">
                <a:latin typeface="Century Gothic" panose="020B0502020202020204" pitchFamily="34" charset="0"/>
              </a:rPr>
              <a:t> &lt; .05</a:t>
            </a:r>
            <a:endParaRPr lang="en-US" dirty="0">
              <a:latin typeface="Century Gothic" panose="020B0502020202020204" pitchFamily="34" charset="0"/>
            </a:endParaRPr>
          </a:p>
        </p:txBody>
      </p:sp>
      <p:sp>
        <p:nvSpPr>
          <p:cNvPr id="124" name="Étoile à 5 branches 123"/>
          <p:cNvSpPr/>
          <p:nvPr/>
        </p:nvSpPr>
        <p:spPr bwMode="auto">
          <a:xfrm>
            <a:off x="7141546" y="33499225"/>
            <a:ext cx="291204" cy="288032"/>
          </a:xfrm>
          <a:prstGeom prst="star5">
            <a:avLst/>
          </a:prstGeom>
          <a:solidFill>
            <a:srgbClr val="00B8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pic>
        <p:nvPicPr>
          <p:cNvPr id="98" name="Picture 8" descr="Switzerland's Stanislas Wawrinka reacts after winning a point against Switzerland's Roger Federer during their men's quarter final match of the Roland Garros 2015 French Tennis Open in Paris on June 2, 2015. AFP PHOTO / PATRICK KOVARIK"/>
          <p:cNvPicPr>
            <a:picLocks noChangeAspect="1" noChangeArrowheads="1"/>
          </p:cNvPicPr>
          <p:nvPr/>
        </p:nvPicPr>
        <p:blipFill rotWithShape="1">
          <a:blip r:embed="rId29">
            <a:extLst>
              <a:ext uri="{28A0092B-C50C-407E-A947-70E740481C1C}">
                <a14:useLocalDpi xmlns:a14="http://schemas.microsoft.com/office/drawing/2010/main" val="0"/>
              </a:ext>
            </a:extLst>
          </a:blip>
          <a:srcRect l="26132" t="24" r="29694" b="62800"/>
          <a:stretch/>
        </p:blipFill>
        <p:spPr bwMode="auto">
          <a:xfrm flipH="1">
            <a:off x="10975567" y="7000281"/>
            <a:ext cx="4150322" cy="4981621"/>
          </a:xfrm>
          <a:prstGeom prst="round2Diag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3984</TotalTime>
  <Words>740</Words>
  <Application>Microsoft Office PowerPoint</Application>
  <PresentationFormat>Personnalisé</PresentationFormat>
  <Paragraphs>65</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DYNEMO: A Database of Dynamic and Spontaneous Emotional Facial Expressions</dc:title>
  <dc:creator>damien</dc:creator>
  <cp:lastModifiedBy>Anna Tcherkassof</cp:lastModifiedBy>
  <cp:revision>316</cp:revision>
  <cp:lastPrinted>1601-01-01T00:00:00Z</cp:lastPrinted>
  <dcterms:created xsi:type="dcterms:W3CDTF">2009-07-08T13:59:23Z</dcterms:created>
  <dcterms:modified xsi:type="dcterms:W3CDTF">2016-06-23T07:56:24Z</dcterms:modified>
</cp:coreProperties>
</file>