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0275213" cy="42803763"/>
  <p:notesSz cx="6858000" cy="9926638"/>
  <p:defaultTextStyle>
    <a:defPPr>
      <a:defRPr lang="en-GB"/>
    </a:defPPr>
    <a:lvl1pPr algn="l" defTabSz="449263" rtl="0" fontAlgn="base">
      <a:spcBef>
        <a:spcPct val="0"/>
      </a:spcBef>
      <a:spcAft>
        <a:spcPct val="0"/>
      </a:spcAft>
      <a:defRPr kern="1200">
        <a:solidFill>
          <a:schemeClr val="tx1"/>
        </a:solidFill>
        <a:latin typeface="Arial" pitchFamily="34" charset="0"/>
        <a:ea typeface="MS Gothic" pitchFamily="49" charset="-128"/>
        <a:cs typeface="+mn-cs"/>
      </a:defRPr>
    </a:lvl1pPr>
    <a:lvl2pPr marL="742950" indent="-285750" algn="l" defTabSz="449263" rtl="0" fontAlgn="base">
      <a:spcBef>
        <a:spcPct val="0"/>
      </a:spcBef>
      <a:spcAft>
        <a:spcPct val="0"/>
      </a:spcAft>
      <a:defRPr kern="1200">
        <a:solidFill>
          <a:schemeClr val="tx1"/>
        </a:solidFill>
        <a:latin typeface="Arial" pitchFamily="34" charset="0"/>
        <a:ea typeface="MS Gothic" pitchFamily="49" charset="-128"/>
        <a:cs typeface="+mn-cs"/>
      </a:defRPr>
    </a:lvl2pPr>
    <a:lvl3pPr marL="1143000" indent="-228600" algn="l" defTabSz="449263" rtl="0" fontAlgn="base">
      <a:spcBef>
        <a:spcPct val="0"/>
      </a:spcBef>
      <a:spcAft>
        <a:spcPct val="0"/>
      </a:spcAft>
      <a:defRPr kern="1200">
        <a:solidFill>
          <a:schemeClr val="tx1"/>
        </a:solidFill>
        <a:latin typeface="Arial" pitchFamily="34" charset="0"/>
        <a:ea typeface="MS Gothic" pitchFamily="49" charset="-128"/>
        <a:cs typeface="+mn-cs"/>
      </a:defRPr>
    </a:lvl3pPr>
    <a:lvl4pPr marL="1600200" indent="-228600" algn="l" defTabSz="449263" rtl="0" fontAlgn="base">
      <a:spcBef>
        <a:spcPct val="0"/>
      </a:spcBef>
      <a:spcAft>
        <a:spcPct val="0"/>
      </a:spcAft>
      <a:defRPr kern="1200">
        <a:solidFill>
          <a:schemeClr val="tx1"/>
        </a:solidFill>
        <a:latin typeface="Arial" pitchFamily="34" charset="0"/>
        <a:ea typeface="MS Gothic" pitchFamily="49" charset="-128"/>
        <a:cs typeface="+mn-cs"/>
      </a:defRPr>
    </a:lvl4pPr>
    <a:lvl5pPr marL="2057400" indent="-228600" algn="l" defTabSz="449263" rtl="0" fontAlgn="base">
      <a:spcBef>
        <a:spcPct val="0"/>
      </a:spcBef>
      <a:spcAft>
        <a:spcPct val="0"/>
      </a:spcAft>
      <a:defRPr kern="1200">
        <a:solidFill>
          <a:schemeClr val="tx1"/>
        </a:solidFill>
        <a:latin typeface="Arial" pitchFamily="34" charset="0"/>
        <a:ea typeface="MS Gothic" pitchFamily="49" charset="-128"/>
        <a:cs typeface="+mn-cs"/>
      </a:defRPr>
    </a:lvl5pPr>
    <a:lvl6pPr marL="2286000" algn="l" defTabSz="914400" rtl="0" eaLnBrk="1" latinLnBrk="0" hangingPunct="1">
      <a:defRPr kern="1200">
        <a:solidFill>
          <a:schemeClr val="tx1"/>
        </a:solidFill>
        <a:latin typeface="Arial" pitchFamily="34" charset="0"/>
        <a:ea typeface="MS Gothic" pitchFamily="49" charset="-128"/>
        <a:cs typeface="+mn-cs"/>
      </a:defRPr>
    </a:lvl6pPr>
    <a:lvl7pPr marL="2743200" algn="l" defTabSz="914400" rtl="0" eaLnBrk="1" latinLnBrk="0" hangingPunct="1">
      <a:defRPr kern="1200">
        <a:solidFill>
          <a:schemeClr val="tx1"/>
        </a:solidFill>
        <a:latin typeface="Arial" pitchFamily="34" charset="0"/>
        <a:ea typeface="MS Gothic" pitchFamily="49" charset="-128"/>
        <a:cs typeface="+mn-cs"/>
      </a:defRPr>
    </a:lvl7pPr>
    <a:lvl8pPr marL="3200400" algn="l" defTabSz="914400" rtl="0" eaLnBrk="1" latinLnBrk="0" hangingPunct="1">
      <a:defRPr kern="1200">
        <a:solidFill>
          <a:schemeClr val="tx1"/>
        </a:solidFill>
        <a:latin typeface="Arial" pitchFamily="34" charset="0"/>
        <a:ea typeface="MS Gothic" pitchFamily="49" charset="-128"/>
        <a:cs typeface="+mn-cs"/>
      </a:defRPr>
    </a:lvl8pPr>
    <a:lvl9pPr marL="3657600" algn="l" defTabSz="914400" rtl="0" eaLnBrk="1" latinLnBrk="0" hangingPunct="1">
      <a:defRPr kern="1200">
        <a:solidFill>
          <a:schemeClr val="tx1"/>
        </a:solidFill>
        <a:latin typeface="Arial" pitchFamily="34"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FFFF"/>
    <a:srgbClr val="F8F0D4"/>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333" autoAdjust="0"/>
  </p:normalViewPr>
  <p:slideViewPr>
    <p:cSldViewPr>
      <p:cViewPr>
        <p:scale>
          <a:sx n="39" d="100"/>
          <a:sy n="39" d="100"/>
        </p:scale>
        <p:origin x="-36" y="7044"/>
      </p:cViewPr>
      <p:guideLst>
        <p:guide orient="horz" pos="3054"/>
        <p:guide pos="2037"/>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74"/>
        <p:guide pos="19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mien\desktop\doc\cere%202012\CERE2012_R&#233;ponseBrutes_1112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Feuil4!$I$30</c:f>
              <c:strCache>
                <c:ptCount val="1"/>
                <c:pt idx="0">
                  <c:v>Total général</c:v>
                </c:pt>
              </c:strCache>
            </c:strRef>
          </c:tx>
          <c:dLbls>
            <c:dLbl>
              <c:idx val="0"/>
              <c:layout/>
              <c:tx>
                <c:rich>
                  <a:bodyPr/>
                  <a:lstStyle/>
                  <a:p>
                    <a:r>
                      <a:rPr lang="en-US" smtClean="0"/>
                      <a:t>26%</a:t>
                    </a:r>
                    <a:endParaRPr lang="en-US" dirty="0"/>
                  </a:p>
                </c:rich>
              </c:tx>
              <c:dLblPos val="inBase"/>
              <c:showVal val="1"/>
            </c:dLbl>
            <c:dLbl>
              <c:idx val="1"/>
              <c:layout/>
              <c:tx>
                <c:rich>
                  <a:bodyPr/>
                  <a:lstStyle/>
                  <a:p>
                    <a:r>
                      <a:rPr lang="en-US" smtClean="0"/>
                      <a:t>11%</a:t>
                    </a:r>
                    <a:endParaRPr lang="en-US" dirty="0"/>
                  </a:p>
                </c:rich>
              </c:tx>
              <c:dLblPos val="inBase"/>
              <c:showVal val="1"/>
            </c:dLbl>
            <c:dLbl>
              <c:idx val="2"/>
              <c:layout/>
              <c:tx>
                <c:rich>
                  <a:bodyPr/>
                  <a:lstStyle/>
                  <a:p>
                    <a:r>
                      <a:rPr lang="en-US" smtClean="0"/>
                      <a:t>12%</a:t>
                    </a:r>
                    <a:endParaRPr lang="en-US" dirty="0"/>
                  </a:p>
                </c:rich>
              </c:tx>
              <c:dLblPos val="inBase"/>
              <c:showVal val="1"/>
            </c:dLbl>
            <c:dLbl>
              <c:idx val="3"/>
              <c:layout/>
              <c:tx>
                <c:rich>
                  <a:bodyPr/>
                  <a:lstStyle/>
                  <a:p>
                    <a:r>
                      <a:rPr lang="en-US" smtClean="0"/>
                      <a:t>31%</a:t>
                    </a:r>
                    <a:endParaRPr lang="en-US" dirty="0"/>
                  </a:p>
                </c:rich>
              </c:tx>
              <c:dLblPos val="inBase"/>
              <c:showVal val="1"/>
            </c:dLbl>
            <c:dLbl>
              <c:idx val="4"/>
              <c:layout/>
              <c:tx>
                <c:rich>
                  <a:bodyPr/>
                  <a:lstStyle/>
                  <a:p>
                    <a:r>
                      <a:rPr lang="en-US" smtClean="0"/>
                      <a:t>19%</a:t>
                    </a:r>
                    <a:endParaRPr lang="en-US" dirty="0"/>
                  </a:p>
                </c:rich>
              </c:tx>
              <c:dLblPos val="inBase"/>
              <c:showVal val="1"/>
            </c:dLbl>
            <c:txPr>
              <a:bodyPr/>
              <a:lstStyle/>
              <a:p>
                <a:pPr>
                  <a:defRPr sz="3200"/>
                </a:pPr>
                <a:endParaRPr lang="fr-FR"/>
              </a:p>
            </c:txPr>
            <c:dLblPos val="inBase"/>
            <c:showVal val="1"/>
          </c:dLbls>
          <c:cat>
            <c:strRef>
              <c:f>Feuil4!$J$19:$N$19</c:f>
              <c:strCache>
                <c:ptCount val="5"/>
                <c:pt idx="0">
                  <c:v>%C</c:v>
                </c:pt>
                <c:pt idx="1">
                  <c:v>%T</c:v>
                </c:pt>
                <c:pt idx="2">
                  <c:v>%M</c:v>
                </c:pt>
                <c:pt idx="3">
                  <c:v>%E</c:v>
                </c:pt>
                <c:pt idx="4">
                  <c:v>%A</c:v>
                </c:pt>
              </c:strCache>
            </c:strRef>
          </c:cat>
          <c:val>
            <c:numRef>
              <c:f>Feuil4!$J$30:$N$30</c:f>
              <c:numCache>
                <c:formatCode>0.00</c:formatCode>
                <c:ptCount val="5"/>
                <c:pt idx="0">
                  <c:v>0.25574468085106417</c:v>
                </c:pt>
                <c:pt idx="1">
                  <c:v>0.10780141843971644</c:v>
                </c:pt>
                <c:pt idx="2">
                  <c:v>0.12014184397163215</c:v>
                </c:pt>
                <c:pt idx="3">
                  <c:v>0.31106382978723501</c:v>
                </c:pt>
                <c:pt idx="4">
                  <c:v>0.18595744680851148</c:v>
                </c:pt>
              </c:numCache>
            </c:numRef>
          </c:val>
        </c:ser>
        <c:dLbls>
          <c:showVal val="1"/>
        </c:dLbls>
        <c:gapWidth val="24"/>
        <c:overlap val="-38"/>
        <c:axId val="57120640"/>
        <c:axId val="57122176"/>
      </c:barChart>
      <c:catAx>
        <c:axId val="57120640"/>
        <c:scaling>
          <c:orientation val="minMax"/>
        </c:scaling>
        <c:delete val="1"/>
        <c:axPos val="b"/>
        <c:tickLblPos val="none"/>
        <c:crossAx val="57122176"/>
        <c:crosses val="autoZero"/>
        <c:auto val="1"/>
        <c:lblAlgn val="ctr"/>
        <c:lblOffset val="100"/>
      </c:catAx>
      <c:valAx>
        <c:axId val="57122176"/>
        <c:scaling>
          <c:orientation val="minMax"/>
          <c:max val="0.35000000000000031"/>
        </c:scaling>
        <c:delete val="1"/>
        <c:axPos val="l"/>
        <c:majorGridlines/>
        <c:numFmt formatCode="0.00" sourceLinked="1"/>
        <c:tickLblPos val="none"/>
        <c:crossAx val="57120640"/>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Feuil4!$I$26</c:f>
              <c:strCache>
                <c:ptCount val="1"/>
                <c:pt idx="0">
                  <c:v>NE_H</c:v>
                </c:pt>
              </c:strCache>
            </c:strRef>
          </c:tx>
          <c:dPt>
            <c:idx val="0"/>
            <c:spPr>
              <a:solidFill>
                <a:srgbClr val="FF0000"/>
              </a:solidFill>
            </c:spPr>
          </c:dPt>
          <c:dPt>
            <c:idx val="3"/>
            <c:spPr>
              <a:solidFill>
                <a:srgbClr val="FF0000"/>
              </a:solidFill>
            </c:spPr>
          </c:dPt>
          <c:dPt>
            <c:idx val="4"/>
            <c:spPr>
              <a:solidFill>
                <a:srgbClr val="FF0000"/>
              </a:solidFill>
            </c:spPr>
          </c:dPt>
          <c:cat>
            <c:strRef>
              <c:f>Feuil4!$J$19:$N$19</c:f>
              <c:strCache>
                <c:ptCount val="5"/>
                <c:pt idx="0">
                  <c:v>%C</c:v>
                </c:pt>
                <c:pt idx="1">
                  <c:v>%T</c:v>
                </c:pt>
                <c:pt idx="2">
                  <c:v>%M</c:v>
                </c:pt>
                <c:pt idx="3">
                  <c:v>%E</c:v>
                </c:pt>
                <c:pt idx="4">
                  <c:v>%A</c:v>
                </c:pt>
              </c:strCache>
            </c:strRef>
          </c:cat>
          <c:val>
            <c:numRef>
              <c:f>Feuil4!$J$26:$N$26</c:f>
              <c:numCache>
                <c:formatCode>0.00</c:formatCode>
                <c:ptCount val="5"/>
                <c:pt idx="0">
                  <c:v>0.22978723404255341</c:v>
                </c:pt>
                <c:pt idx="1">
                  <c:v>9.7872340425531945E-2</c:v>
                </c:pt>
                <c:pt idx="2">
                  <c:v>0.10354609929078018</c:v>
                </c:pt>
                <c:pt idx="3">
                  <c:v>0.17730496453900721</c:v>
                </c:pt>
                <c:pt idx="4">
                  <c:v>0.37021276595744917</c:v>
                </c:pt>
              </c:numCache>
            </c:numRef>
          </c:val>
        </c:ser>
        <c:axId val="76927744"/>
        <c:axId val="76929280"/>
      </c:barChart>
      <c:catAx>
        <c:axId val="76927744"/>
        <c:scaling>
          <c:orientation val="minMax"/>
        </c:scaling>
        <c:delete val="1"/>
        <c:axPos val="b"/>
        <c:tickLblPos val="none"/>
        <c:crossAx val="76929280"/>
        <c:crosses val="autoZero"/>
        <c:auto val="1"/>
        <c:lblAlgn val="ctr"/>
        <c:lblOffset val="100"/>
      </c:catAx>
      <c:valAx>
        <c:axId val="76929280"/>
        <c:scaling>
          <c:orientation val="minMax"/>
          <c:max val="1"/>
        </c:scaling>
        <c:axPos val="l"/>
        <c:majorGridlines/>
        <c:numFmt formatCode="0.00" sourceLinked="1"/>
        <c:tickLblPos val="nextTo"/>
        <c:crossAx val="76927744"/>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Feuil4!$I$20</c:f>
              <c:strCache>
                <c:ptCount val="1"/>
                <c:pt idx="0">
                  <c:v>NE_F</c:v>
                </c:pt>
              </c:strCache>
            </c:strRef>
          </c:tx>
          <c:dPt>
            <c:idx val="0"/>
            <c:spPr>
              <a:solidFill>
                <a:srgbClr val="FF0000"/>
              </a:solidFill>
            </c:spPr>
          </c:dPt>
          <c:dPt>
            <c:idx val="3"/>
            <c:spPr>
              <a:solidFill>
                <a:srgbClr val="FF0000"/>
              </a:solidFill>
            </c:spPr>
          </c:dPt>
          <c:dPt>
            <c:idx val="4"/>
            <c:spPr>
              <a:solidFill>
                <a:srgbClr val="FF0000"/>
              </a:solidFill>
            </c:spPr>
          </c:dPt>
          <c:cat>
            <c:strRef>
              <c:f>Feuil4!$J$19:$N$19</c:f>
              <c:strCache>
                <c:ptCount val="5"/>
                <c:pt idx="0">
                  <c:v>%C</c:v>
                </c:pt>
                <c:pt idx="1">
                  <c:v>%T</c:v>
                </c:pt>
                <c:pt idx="2">
                  <c:v>%M</c:v>
                </c:pt>
                <c:pt idx="3">
                  <c:v>%E</c:v>
                </c:pt>
                <c:pt idx="4">
                  <c:v>%A</c:v>
                </c:pt>
              </c:strCache>
            </c:strRef>
          </c:cat>
          <c:val>
            <c:numRef>
              <c:f>Feuil4!$J$20:$N$20</c:f>
              <c:numCache>
                <c:formatCode>0.00</c:formatCode>
                <c:ptCount val="5"/>
                <c:pt idx="0">
                  <c:v>0.22978723404255341</c:v>
                </c:pt>
                <c:pt idx="1">
                  <c:v>0.11205673758865271</c:v>
                </c:pt>
                <c:pt idx="2">
                  <c:v>6.9503546099290811E-2</c:v>
                </c:pt>
                <c:pt idx="3">
                  <c:v>0.29645390070922062</c:v>
                </c:pt>
                <c:pt idx="4">
                  <c:v>0.28226950354609925</c:v>
                </c:pt>
              </c:numCache>
            </c:numRef>
          </c:val>
        </c:ser>
        <c:axId val="82938112"/>
        <c:axId val="84385792"/>
      </c:barChart>
      <c:catAx>
        <c:axId val="82938112"/>
        <c:scaling>
          <c:orientation val="minMax"/>
        </c:scaling>
        <c:delete val="1"/>
        <c:axPos val="b"/>
        <c:tickLblPos val="none"/>
        <c:crossAx val="84385792"/>
        <c:crosses val="autoZero"/>
        <c:auto val="1"/>
        <c:lblAlgn val="ctr"/>
        <c:lblOffset val="100"/>
      </c:catAx>
      <c:valAx>
        <c:axId val="84385792"/>
        <c:scaling>
          <c:orientation val="minMax"/>
          <c:max val="1"/>
        </c:scaling>
        <c:delete val="1"/>
        <c:axPos val="l"/>
        <c:majorGridlines/>
        <c:numFmt formatCode="0.00" sourceLinked="1"/>
        <c:tickLblPos val="none"/>
        <c:crossAx val="8293811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Feuil4!$I$25</c:f>
              <c:strCache>
                <c:ptCount val="1"/>
                <c:pt idx="0">
                  <c:v>AM_F</c:v>
                </c:pt>
              </c:strCache>
            </c:strRef>
          </c:tx>
          <c:dPt>
            <c:idx val="3"/>
            <c:spPr>
              <a:solidFill>
                <a:srgbClr val="FF0000"/>
              </a:solidFill>
            </c:spPr>
          </c:dPt>
          <c:cat>
            <c:strRef>
              <c:f>Feuil4!$J$19:$N$19</c:f>
              <c:strCache>
                <c:ptCount val="5"/>
                <c:pt idx="0">
                  <c:v>%C</c:v>
                </c:pt>
                <c:pt idx="1">
                  <c:v>%T</c:v>
                </c:pt>
                <c:pt idx="2">
                  <c:v>%M</c:v>
                </c:pt>
                <c:pt idx="3">
                  <c:v>%E</c:v>
                </c:pt>
                <c:pt idx="4">
                  <c:v>%A</c:v>
                </c:pt>
              </c:strCache>
            </c:strRef>
          </c:cat>
          <c:val>
            <c:numRef>
              <c:f>Feuil4!$J$25:$N$25</c:f>
              <c:numCache>
                <c:formatCode>0.00</c:formatCode>
                <c:ptCount val="5"/>
                <c:pt idx="0">
                  <c:v>0.12907801418439721</c:v>
                </c:pt>
                <c:pt idx="1">
                  <c:v>6.5248226950354621E-2</c:v>
                </c:pt>
                <c:pt idx="2">
                  <c:v>0.16170212765957437</c:v>
                </c:pt>
                <c:pt idx="3">
                  <c:v>0.52624113475177292</c:v>
                </c:pt>
                <c:pt idx="4">
                  <c:v>9.3617021276595769E-2</c:v>
                </c:pt>
              </c:numCache>
            </c:numRef>
          </c:val>
        </c:ser>
        <c:axId val="76516736"/>
        <c:axId val="76769920"/>
      </c:barChart>
      <c:catAx>
        <c:axId val="76516736"/>
        <c:scaling>
          <c:orientation val="minMax"/>
        </c:scaling>
        <c:delete val="1"/>
        <c:axPos val="b"/>
        <c:tickLblPos val="none"/>
        <c:crossAx val="76769920"/>
        <c:crosses val="autoZero"/>
        <c:auto val="1"/>
        <c:lblAlgn val="ctr"/>
        <c:lblOffset val="100"/>
      </c:catAx>
      <c:valAx>
        <c:axId val="76769920"/>
        <c:scaling>
          <c:orientation val="minMax"/>
          <c:max val="1"/>
        </c:scaling>
        <c:delete val="1"/>
        <c:axPos val="l"/>
        <c:majorGridlines/>
        <c:numFmt formatCode="0.00" sourceLinked="1"/>
        <c:tickLblPos val="none"/>
        <c:crossAx val="7651673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Feuil4!$I$22</c:f>
              <c:strCache>
                <c:ptCount val="1"/>
                <c:pt idx="0">
                  <c:v>AM_H</c:v>
                </c:pt>
              </c:strCache>
            </c:strRef>
          </c:tx>
          <c:dPt>
            <c:idx val="3"/>
            <c:spPr>
              <a:solidFill>
                <a:srgbClr val="FF0000"/>
              </a:solidFill>
            </c:spPr>
          </c:dPt>
          <c:cat>
            <c:strRef>
              <c:f>Feuil4!$J$19:$N$19</c:f>
              <c:strCache>
                <c:ptCount val="5"/>
                <c:pt idx="0">
                  <c:v>%C</c:v>
                </c:pt>
                <c:pt idx="1">
                  <c:v>%T</c:v>
                </c:pt>
                <c:pt idx="2">
                  <c:v>%M</c:v>
                </c:pt>
                <c:pt idx="3">
                  <c:v>%E</c:v>
                </c:pt>
                <c:pt idx="4">
                  <c:v>%A</c:v>
                </c:pt>
              </c:strCache>
            </c:strRef>
          </c:cat>
          <c:val>
            <c:numRef>
              <c:f>Feuil4!$J$22:$N$22</c:f>
              <c:numCache>
                <c:formatCode>0.00</c:formatCode>
                <c:ptCount val="5"/>
                <c:pt idx="0">
                  <c:v>0.2</c:v>
                </c:pt>
                <c:pt idx="1">
                  <c:v>4.9645390070921988E-2</c:v>
                </c:pt>
                <c:pt idx="2">
                  <c:v>0.18723404255319226</c:v>
                </c:pt>
                <c:pt idx="3">
                  <c:v>0.44255319148936184</c:v>
                </c:pt>
                <c:pt idx="4">
                  <c:v>0.10212765957446808</c:v>
                </c:pt>
              </c:numCache>
            </c:numRef>
          </c:val>
        </c:ser>
        <c:axId val="76909568"/>
        <c:axId val="80852480"/>
      </c:barChart>
      <c:catAx>
        <c:axId val="76909568"/>
        <c:scaling>
          <c:orientation val="minMax"/>
        </c:scaling>
        <c:delete val="1"/>
        <c:axPos val="b"/>
        <c:tickLblPos val="none"/>
        <c:crossAx val="80852480"/>
        <c:crosses val="autoZero"/>
        <c:auto val="1"/>
        <c:lblAlgn val="ctr"/>
        <c:lblOffset val="100"/>
      </c:catAx>
      <c:valAx>
        <c:axId val="80852480"/>
        <c:scaling>
          <c:orientation val="minMax"/>
          <c:max val="1"/>
        </c:scaling>
        <c:axPos val="l"/>
        <c:majorGridlines/>
        <c:numFmt formatCode="0.00" sourceLinked="1"/>
        <c:tickLblPos val="nextTo"/>
        <c:crossAx val="7690956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Feuil4!$I$24</c:f>
              <c:strCache>
                <c:ptCount val="1"/>
                <c:pt idx="0">
                  <c:v>SU_H</c:v>
                </c:pt>
              </c:strCache>
            </c:strRef>
          </c:tx>
          <c:dPt>
            <c:idx val="0"/>
            <c:spPr>
              <a:solidFill>
                <a:srgbClr val="FF0000"/>
              </a:solidFill>
            </c:spPr>
          </c:dPt>
          <c:cat>
            <c:strRef>
              <c:f>Feuil4!$J$19:$N$19</c:f>
              <c:strCache>
                <c:ptCount val="5"/>
                <c:pt idx="0">
                  <c:v>%C</c:v>
                </c:pt>
                <c:pt idx="1">
                  <c:v>%T</c:v>
                </c:pt>
                <c:pt idx="2">
                  <c:v>%M</c:v>
                </c:pt>
                <c:pt idx="3">
                  <c:v>%E</c:v>
                </c:pt>
                <c:pt idx="4">
                  <c:v>%A</c:v>
                </c:pt>
              </c:strCache>
            </c:strRef>
          </c:cat>
          <c:val>
            <c:numRef>
              <c:f>Feuil4!$J$24:$N$24</c:f>
              <c:numCache>
                <c:formatCode>0.00</c:formatCode>
                <c:ptCount val="5"/>
                <c:pt idx="0">
                  <c:v>0.32056737588652567</c:v>
                </c:pt>
                <c:pt idx="1">
                  <c:v>9.9290780141844004E-2</c:v>
                </c:pt>
                <c:pt idx="2">
                  <c:v>0.14468085106382983</c:v>
                </c:pt>
                <c:pt idx="3">
                  <c:v>0.27234042553191495</c:v>
                </c:pt>
                <c:pt idx="4">
                  <c:v>0.13900709219858159</c:v>
                </c:pt>
              </c:numCache>
            </c:numRef>
          </c:val>
        </c:ser>
        <c:axId val="81138816"/>
        <c:axId val="81154048"/>
      </c:barChart>
      <c:catAx>
        <c:axId val="81138816"/>
        <c:scaling>
          <c:orientation val="minMax"/>
        </c:scaling>
        <c:delete val="1"/>
        <c:axPos val="b"/>
        <c:tickLblPos val="none"/>
        <c:crossAx val="81154048"/>
        <c:crosses val="autoZero"/>
        <c:auto val="1"/>
        <c:lblAlgn val="ctr"/>
        <c:lblOffset val="100"/>
      </c:catAx>
      <c:valAx>
        <c:axId val="81154048"/>
        <c:scaling>
          <c:orientation val="minMax"/>
          <c:max val="1"/>
        </c:scaling>
        <c:axPos val="l"/>
        <c:majorGridlines/>
        <c:numFmt formatCode="0.00" sourceLinked="1"/>
        <c:tickLblPos val="nextTo"/>
        <c:crossAx val="81138816"/>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Feuil4!$I$23</c:f>
              <c:strCache>
                <c:ptCount val="1"/>
                <c:pt idx="0">
                  <c:v>SU_F</c:v>
                </c:pt>
              </c:strCache>
            </c:strRef>
          </c:tx>
          <c:dPt>
            <c:idx val="0"/>
            <c:spPr>
              <a:solidFill>
                <a:srgbClr val="FF0000"/>
              </a:solidFill>
            </c:spPr>
          </c:dPt>
          <c:cat>
            <c:strRef>
              <c:f>Feuil4!$J$19:$N$19</c:f>
              <c:strCache>
                <c:ptCount val="5"/>
                <c:pt idx="0">
                  <c:v>%C</c:v>
                </c:pt>
                <c:pt idx="1">
                  <c:v>%T</c:v>
                </c:pt>
                <c:pt idx="2">
                  <c:v>%M</c:v>
                </c:pt>
                <c:pt idx="3">
                  <c:v>%E</c:v>
                </c:pt>
                <c:pt idx="4">
                  <c:v>%A</c:v>
                </c:pt>
              </c:strCache>
            </c:strRef>
          </c:cat>
          <c:val>
            <c:numRef>
              <c:f>Feuil4!$J$23:$N$23</c:f>
              <c:numCache>
                <c:formatCode>0.00</c:formatCode>
                <c:ptCount val="5"/>
                <c:pt idx="0">
                  <c:v>0.28510638297872348</c:v>
                </c:pt>
                <c:pt idx="1">
                  <c:v>0.18014184397163124</c:v>
                </c:pt>
                <c:pt idx="2">
                  <c:v>0.12198581560283688</c:v>
                </c:pt>
                <c:pt idx="3">
                  <c:v>0.24113475177304958</c:v>
                </c:pt>
                <c:pt idx="4">
                  <c:v>0.15744680851063894</c:v>
                </c:pt>
              </c:numCache>
            </c:numRef>
          </c:val>
        </c:ser>
        <c:axId val="84419712"/>
        <c:axId val="85766144"/>
      </c:barChart>
      <c:catAx>
        <c:axId val="84419712"/>
        <c:scaling>
          <c:orientation val="minMax"/>
        </c:scaling>
        <c:delete val="1"/>
        <c:axPos val="b"/>
        <c:tickLblPos val="none"/>
        <c:crossAx val="85766144"/>
        <c:crosses val="autoZero"/>
        <c:auto val="1"/>
        <c:lblAlgn val="ctr"/>
        <c:lblOffset val="100"/>
      </c:catAx>
      <c:valAx>
        <c:axId val="85766144"/>
        <c:scaling>
          <c:orientation val="minMax"/>
          <c:max val="1"/>
        </c:scaling>
        <c:delete val="1"/>
        <c:axPos val="l"/>
        <c:majorGridlines/>
        <c:numFmt formatCode="0.00" sourceLinked="1"/>
        <c:tickLblPos val="none"/>
        <c:crossAx val="8441971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Feuil4!$I$29</c:f>
              <c:strCache>
                <c:ptCount val="1"/>
                <c:pt idx="0">
                  <c:v>IN_H</c:v>
                </c:pt>
              </c:strCache>
            </c:strRef>
          </c:tx>
          <c:dPt>
            <c:idx val="0"/>
            <c:spPr>
              <a:solidFill>
                <a:srgbClr val="FF0000"/>
              </a:solidFill>
            </c:spPr>
          </c:dPt>
          <c:cat>
            <c:strRef>
              <c:f>Feuil4!$J$19:$N$19</c:f>
              <c:strCache>
                <c:ptCount val="5"/>
                <c:pt idx="0">
                  <c:v>%C</c:v>
                </c:pt>
                <c:pt idx="1">
                  <c:v>%T</c:v>
                </c:pt>
                <c:pt idx="2">
                  <c:v>%M</c:v>
                </c:pt>
                <c:pt idx="3">
                  <c:v>%E</c:v>
                </c:pt>
                <c:pt idx="4">
                  <c:v>%A</c:v>
                </c:pt>
              </c:strCache>
            </c:strRef>
          </c:cat>
          <c:val>
            <c:numRef>
              <c:f>Feuil4!$J$29:$N$29</c:f>
              <c:numCache>
                <c:formatCode>0.00</c:formatCode>
                <c:ptCount val="5"/>
                <c:pt idx="0">
                  <c:v>0.391489361702129</c:v>
                </c:pt>
                <c:pt idx="1">
                  <c:v>0.14468085106382977</c:v>
                </c:pt>
                <c:pt idx="2">
                  <c:v>0.12340425531914896</c:v>
                </c:pt>
                <c:pt idx="3">
                  <c:v>0.14326241134751774</c:v>
                </c:pt>
                <c:pt idx="4">
                  <c:v>0.17021276595744694</c:v>
                </c:pt>
              </c:numCache>
            </c:numRef>
          </c:val>
        </c:ser>
        <c:axId val="86706816"/>
        <c:axId val="87320832"/>
      </c:barChart>
      <c:catAx>
        <c:axId val="86706816"/>
        <c:scaling>
          <c:orientation val="minMax"/>
        </c:scaling>
        <c:delete val="1"/>
        <c:axPos val="b"/>
        <c:tickLblPos val="none"/>
        <c:crossAx val="87320832"/>
        <c:crosses val="autoZero"/>
        <c:auto val="1"/>
        <c:lblAlgn val="ctr"/>
        <c:lblOffset val="100"/>
      </c:catAx>
      <c:valAx>
        <c:axId val="87320832"/>
        <c:scaling>
          <c:orientation val="minMax"/>
          <c:max val="1"/>
        </c:scaling>
        <c:axPos val="l"/>
        <c:majorGridlines/>
        <c:numFmt formatCode="0.00" sourceLinked="1"/>
        <c:tickLblPos val="nextTo"/>
        <c:crossAx val="86706816"/>
        <c:crosses val="autoZero"/>
        <c:crossBetween val="between"/>
        <c:majorUnit val="0.2"/>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Feuil4!$I$27</c:f>
              <c:strCache>
                <c:ptCount val="1"/>
                <c:pt idx="0">
                  <c:v>IN_F</c:v>
                </c:pt>
              </c:strCache>
            </c:strRef>
          </c:tx>
          <c:dPt>
            <c:idx val="0"/>
            <c:spPr>
              <a:solidFill>
                <a:srgbClr val="FF0000"/>
              </a:solidFill>
            </c:spPr>
          </c:dPt>
          <c:cat>
            <c:strRef>
              <c:f>Feuil4!$J$19:$N$19</c:f>
              <c:strCache>
                <c:ptCount val="5"/>
                <c:pt idx="0">
                  <c:v>%C</c:v>
                </c:pt>
                <c:pt idx="1">
                  <c:v>%T</c:v>
                </c:pt>
                <c:pt idx="2">
                  <c:v>%M</c:v>
                </c:pt>
                <c:pt idx="3">
                  <c:v>%E</c:v>
                </c:pt>
                <c:pt idx="4">
                  <c:v>%A</c:v>
                </c:pt>
              </c:strCache>
            </c:strRef>
          </c:cat>
          <c:val>
            <c:numRef>
              <c:f>Feuil4!$J$27:$N$27</c:f>
              <c:numCache>
                <c:formatCode>0.00</c:formatCode>
                <c:ptCount val="5"/>
                <c:pt idx="0">
                  <c:v>0.36453900709219866</c:v>
                </c:pt>
                <c:pt idx="1">
                  <c:v>0.18297872340425536</c:v>
                </c:pt>
                <c:pt idx="2">
                  <c:v>9.6453900709220025E-2</c:v>
                </c:pt>
                <c:pt idx="3">
                  <c:v>0.17163120567375867</c:v>
                </c:pt>
                <c:pt idx="4">
                  <c:v>0.16595744680851071</c:v>
                </c:pt>
              </c:numCache>
            </c:numRef>
          </c:val>
        </c:ser>
        <c:axId val="87892736"/>
        <c:axId val="87895040"/>
      </c:barChart>
      <c:catAx>
        <c:axId val="87892736"/>
        <c:scaling>
          <c:orientation val="minMax"/>
        </c:scaling>
        <c:delete val="1"/>
        <c:axPos val="b"/>
        <c:tickLblPos val="none"/>
        <c:crossAx val="87895040"/>
        <c:crosses val="autoZero"/>
        <c:auto val="1"/>
        <c:lblAlgn val="ctr"/>
        <c:lblOffset val="100"/>
      </c:catAx>
      <c:valAx>
        <c:axId val="87895040"/>
        <c:scaling>
          <c:orientation val="minMax"/>
          <c:max val="1"/>
        </c:scaling>
        <c:delete val="1"/>
        <c:axPos val="l"/>
        <c:majorGridlines/>
        <c:numFmt formatCode="0.00" sourceLinked="1"/>
        <c:tickLblPos val="none"/>
        <c:crossAx val="8789273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Feuil4!$I$28</c:f>
              <c:strCache>
                <c:ptCount val="1"/>
                <c:pt idx="0">
                  <c:v>EN_F</c:v>
                </c:pt>
              </c:strCache>
            </c:strRef>
          </c:tx>
          <c:dPt>
            <c:idx val="3"/>
            <c:spPr>
              <a:solidFill>
                <a:srgbClr val="FF0000"/>
              </a:solidFill>
            </c:spPr>
          </c:dPt>
          <c:cat>
            <c:strRef>
              <c:f>Feuil4!$J$19:$N$19</c:f>
              <c:strCache>
                <c:ptCount val="5"/>
                <c:pt idx="0">
                  <c:v>%C</c:v>
                </c:pt>
                <c:pt idx="1">
                  <c:v>%T</c:v>
                </c:pt>
                <c:pt idx="2">
                  <c:v>%M</c:v>
                </c:pt>
                <c:pt idx="3">
                  <c:v>%E</c:v>
                </c:pt>
                <c:pt idx="4">
                  <c:v>%A</c:v>
                </c:pt>
              </c:strCache>
            </c:strRef>
          </c:cat>
          <c:val>
            <c:numRef>
              <c:f>Feuil4!$J$28:$N$28</c:f>
              <c:numCache>
                <c:formatCode>0.00</c:formatCode>
                <c:ptCount val="5"/>
                <c:pt idx="0">
                  <c:v>0.21560283687943319</c:v>
                </c:pt>
                <c:pt idx="1">
                  <c:v>8.6524822695035988E-2</c:v>
                </c:pt>
                <c:pt idx="2">
                  <c:v>9.0780141843971651E-2</c:v>
                </c:pt>
                <c:pt idx="3">
                  <c:v>0.40851063829787354</c:v>
                </c:pt>
                <c:pt idx="4">
                  <c:v>0.18439716312056778</c:v>
                </c:pt>
              </c:numCache>
            </c:numRef>
          </c:val>
        </c:ser>
        <c:axId val="76585216"/>
        <c:axId val="76595200"/>
      </c:barChart>
      <c:catAx>
        <c:axId val="76585216"/>
        <c:scaling>
          <c:orientation val="minMax"/>
        </c:scaling>
        <c:delete val="1"/>
        <c:axPos val="b"/>
        <c:tickLblPos val="none"/>
        <c:crossAx val="76595200"/>
        <c:crosses val="autoZero"/>
        <c:auto val="1"/>
        <c:lblAlgn val="ctr"/>
        <c:lblOffset val="100"/>
      </c:catAx>
      <c:valAx>
        <c:axId val="76595200"/>
        <c:scaling>
          <c:orientation val="minMax"/>
          <c:max val="1"/>
        </c:scaling>
        <c:delete val="1"/>
        <c:axPos val="l"/>
        <c:majorGridlines/>
        <c:numFmt formatCode="0.00" sourceLinked="1"/>
        <c:tickLblPos val="none"/>
        <c:crossAx val="76585216"/>
        <c:crosses val="autoZero"/>
        <c:crossBetween val="between"/>
        <c:majorUnit val="0.2"/>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barChart>
        <c:barDir val="col"/>
        <c:grouping val="clustered"/>
        <c:ser>
          <c:idx val="0"/>
          <c:order val="0"/>
          <c:tx>
            <c:strRef>
              <c:f>Feuil4!$I$21</c:f>
              <c:strCache>
                <c:ptCount val="1"/>
                <c:pt idx="0">
                  <c:v>EN_H</c:v>
                </c:pt>
              </c:strCache>
            </c:strRef>
          </c:tx>
          <c:dPt>
            <c:idx val="3"/>
            <c:spPr>
              <a:solidFill>
                <a:srgbClr val="FF0000"/>
              </a:solidFill>
            </c:spPr>
          </c:dPt>
          <c:cat>
            <c:strRef>
              <c:f>Feuil4!$J$19:$N$19</c:f>
              <c:strCache>
                <c:ptCount val="5"/>
                <c:pt idx="0">
                  <c:v>%C</c:v>
                </c:pt>
                <c:pt idx="1">
                  <c:v>%T</c:v>
                </c:pt>
                <c:pt idx="2">
                  <c:v>%M</c:v>
                </c:pt>
                <c:pt idx="3">
                  <c:v>%E</c:v>
                </c:pt>
                <c:pt idx="4">
                  <c:v>%A</c:v>
                </c:pt>
              </c:strCache>
            </c:strRef>
          </c:cat>
          <c:val>
            <c:numRef>
              <c:f>Feuil4!$J$21:$N$21</c:f>
              <c:numCache>
                <c:formatCode>0.00</c:formatCode>
                <c:ptCount val="5"/>
                <c:pt idx="0">
                  <c:v>0.19148936170212824</c:v>
                </c:pt>
                <c:pt idx="1">
                  <c:v>5.9574468085106393E-2</c:v>
                </c:pt>
                <c:pt idx="2">
                  <c:v>0.10212765957446808</c:v>
                </c:pt>
                <c:pt idx="3">
                  <c:v>0.43120567375886637</c:v>
                </c:pt>
                <c:pt idx="4">
                  <c:v>0.1943262411347518</c:v>
                </c:pt>
              </c:numCache>
            </c:numRef>
          </c:val>
        </c:ser>
        <c:axId val="76602368"/>
        <c:axId val="76641024"/>
      </c:barChart>
      <c:catAx>
        <c:axId val="76602368"/>
        <c:scaling>
          <c:orientation val="minMax"/>
        </c:scaling>
        <c:delete val="1"/>
        <c:axPos val="b"/>
        <c:tickLblPos val="none"/>
        <c:crossAx val="76641024"/>
        <c:crosses val="autoZero"/>
        <c:auto val="1"/>
        <c:lblAlgn val="ctr"/>
        <c:lblOffset val="100"/>
      </c:catAx>
      <c:valAx>
        <c:axId val="76641024"/>
        <c:scaling>
          <c:orientation val="minMax"/>
          <c:max val="1"/>
        </c:scaling>
        <c:axPos val="l"/>
        <c:majorGridlines/>
        <c:numFmt formatCode="0.00" sourceLinked="1"/>
        <c:tickLblPos val="nextTo"/>
        <c:crossAx val="76602368"/>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691" cy="497151"/>
          </a:xfrm>
          <a:prstGeom prst="rect">
            <a:avLst/>
          </a:prstGeom>
          <a:noFill/>
          <a:ln w="9525">
            <a:noFill/>
            <a:miter lim="800000"/>
            <a:headEnd/>
            <a:tailEnd/>
          </a:ln>
          <a:effectLst/>
        </p:spPr>
        <p:txBody>
          <a:bodyPr vert="horz" wrap="square" lIns="91399" tIns="45699" rIns="91399" bIns="45699" numCol="1" anchor="t" anchorCtr="0" compatLnSpc="1">
            <a:prstTxWarp prst="textNoShape">
              <a:avLst/>
            </a:prstTxWarp>
          </a:bodyPr>
          <a:lstStyle>
            <a:lvl1pPr defTabSz="448818" eaLnBrk="0" hangingPunct="0">
              <a:lnSpc>
                <a:spcPct val="93000"/>
              </a:lnSpc>
              <a:buClr>
                <a:srgbClr val="000000"/>
              </a:buClr>
              <a:buSzPct val="100000"/>
              <a:buFont typeface="Times New Roman" pitchFamily="18" charset="0"/>
              <a:buNone/>
              <a:defRPr sz="1200"/>
            </a:lvl1pPr>
          </a:lstStyle>
          <a:p>
            <a:endParaRPr lang="fr-FR"/>
          </a:p>
        </p:txBody>
      </p:sp>
      <p:sp>
        <p:nvSpPr>
          <p:cNvPr id="16387" name="Rectangle 3"/>
          <p:cNvSpPr>
            <a:spLocks noGrp="1" noChangeArrowheads="1"/>
          </p:cNvSpPr>
          <p:nvPr>
            <p:ph type="dt" sz="quarter" idx="1"/>
          </p:nvPr>
        </p:nvSpPr>
        <p:spPr bwMode="auto">
          <a:xfrm>
            <a:off x="3884849" y="0"/>
            <a:ext cx="2971691" cy="497151"/>
          </a:xfrm>
          <a:prstGeom prst="rect">
            <a:avLst/>
          </a:prstGeom>
          <a:noFill/>
          <a:ln w="9525">
            <a:noFill/>
            <a:miter lim="800000"/>
            <a:headEnd/>
            <a:tailEnd/>
          </a:ln>
          <a:effectLst/>
        </p:spPr>
        <p:txBody>
          <a:bodyPr vert="horz" wrap="square" lIns="91399" tIns="45699" rIns="91399" bIns="45699" numCol="1" anchor="t" anchorCtr="0" compatLnSpc="1">
            <a:prstTxWarp prst="textNoShape">
              <a:avLst/>
            </a:prstTxWarp>
          </a:bodyPr>
          <a:lstStyle>
            <a:lvl1pPr algn="r" defTabSz="448818" eaLnBrk="0" hangingPunct="0">
              <a:lnSpc>
                <a:spcPct val="93000"/>
              </a:lnSpc>
              <a:buClr>
                <a:srgbClr val="000000"/>
              </a:buClr>
              <a:buSzPct val="100000"/>
              <a:buFont typeface="Times New Roman" pitchFamily="18" charset="0"/>
              <a:buNone/>
              <a:defRPr sz="1200"/>
            </a:lvl1pPr>
          </a:lstStyle>
          <a:p>
            <a:fld id="{B071E18B-A3E7-4DD3-A6F8-A482DAF022D7}" type="datetimeFigureOut">
              <a:rPr lang="fr-FR"/>
              <a:pPr/>
              <a:t>25/11/2013</a:t>
            </a:fld>
            <a:endParaRPr lang="fr-FR"/>
          </a:p>
        </p:txBody>
      </p:sp>
      <p:sp>
        <p:nvSpPr>
          <p:cNvPr id="16388" name="Rectangle 4"/>
          <p:cNvSpPr>
            <a:spLocks noGrp="1" noChangeArrowheads="1"/>
          </p:cNvSpPr>
          <p:nvPr>
            <p:ph type="ftr" sz="quarter" idx="2"/>
          </p:nvPr>
        </p:nvSpPr>
        <p:spPr bwMode="auto">
          <a:xfrm>
            <a:off x="0" y="9427999"/>
            <a:ext cx="2971691" cy="497151"/>
          </a:xfrm>
          <a:prstGeom prst="rect">
            <a:avLst/>
          </a:prstGeom>
          <a:noFill/>
          <a:ln w="9525">
            <a:noFill/>
            <a:miter lim="800000"/>
            <a:headEnd/>
            <a:tailEnd/>
          </a:ln>
          <a:effectLst/>
        </p:spPr>
        <p:txBody>
          <a:bodyPr vert="horz" wrap="square" lIns="91399" tIns="45699" rIns="91399" bIns="45699" numCol="1" anchor="b" anchorCtr="0" compatLnSpc="1">
            <a:prstTxWarp prst="textNoShape">
              <a:avLst/>
            </a:prstTxWarp>
          </a:bodyPr>
          <a:lstStyle>
            <a:lvl1pPr defTabSz="448818" eaLnBrk="0" hangingPunct="0">
              <a:lnSpc>
                <a:spcPct val="93000"/>
              </a:lnSpc>
              <a:buClr>
                <a:srgbClr val="000000"/>
              </a:buClr>
              <a:buSzPct val="100000"/>
              <a:buFont typeface="Times New Roman" pitchFamily="18" charset="0"/>
              <a:buNone/>
              <a:defRPr sz="1200"/>
            </a:lvl1pPr>
          </a:lstStyle>
          <a:p>
            <a:endParaRPr lang="fr-FR"/>
          </a:p>
        </p:txBody>
      </p:sp>
      <p:sp>
        <p:nvSpPr>
          <p:cNvPr id="16389" name="Rectangle 5"/>
          <p:cNvSpPr>
            <a:spLocks noGrp="1" noChangeArrowheads="1"/>
          </p:cNvSpPr>
          <p:nvPr>
            <p:ph type="sldNum" sz="quarter" idx="3"/>
          </p:nvPr>
        </p:nvSpPr>
        <p:spPr bwMode="auto">
          <a:xfrm>
            <a:off x="3884849" y="9427999"/>
            <a:ext cx="2971691" cy="497151"/>
          </a:xfrm>
          <a:prstGeom prst="rect">
            <a:avLst/>
          </a:prstGeom>
          <a:noFill/>
          <a:ln w="9525">
            <a:noFill/>
            <a:miter lim="800000"/>
            <a:headEnd/>
            <a:tailEnd/>
          </a:ln>
          <a:effectLst/>
        </p:spPr>
        <p:txBody>
          <a:bodyPr vert="horz" wrap="square" lIns="91399" tIns="45699" rIns="91399" bIns="45699" numCol="1" anchor="b" anchorCtr="0" compatLnSpc="1">
            <a:prstTxWarp prst="textNoShape">
              <a:avLst/>
            </a:prstTxWarp>
          </a:bodyPr>
          <a:lstStyle>
            <a:lvl1pPr algn="r" defTabSz="448818" eaLnBrk="0" hangingPunct="0">
              <a:lnSpc>
                <a:spcPct val="93000"/>
              </a:lnSpc>
              <a:buClr>
                <a:srgbClr val="000000"/>
              </a:buClr>
              <a:buSzPct val="100000"/>
              <a:buFont typeface="Times New Roman" pitchFamily="18" charset="0"/>
              <a:buNone/>
              <a:defRPr sz="1200"/>
            </a:lvl1pPr>
          </a:lstStyle>
          <a:p>
            <a:fld id="{48561EDD-A1D8-4C5C-9D23-8697CCCDE411}"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2112963" y="754063"/>
            <a:ext cx="2628900" cy="3719512"/>
          </a:xfrm>
          <a:prstGeom prst="rect">
            <a:avLst/>
          </a:prstGeom>
          <a:noFill/>
          <a:ln w="9525">
            <a:noFill/>
            <a:round/>
            <a:headEnd/>
            <a:tailEnd/>
          </a:ln>
        </p:spPr>
      </p:sp>
      <p:sp>
        <p:nvSpPr>
          <p:cNvPr id="2050" name="Rectangle 2"/>
          <p:cNvSpPr>
            <a:spLocks noGrp="1" noChangeArrowheads="1"/>
          </p:cNvSpPr>
          <p:nvPr>
            <p:ph type="body"/>
          </p:nvPr>
        </p:nvSpPr>
        <p:spPr bwMode="auto">
          <a:xfrm>
            <a:off x="685690" y="4714744"/>
            <a:ext cx="5485159" cy="446505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2051" name="Rectangle 3"/>
          <p:cNvSpPr>
            <a:spLocks noGrp="1" noChangeArrowheads="1"/>
          </p:cNvSpPr>
          <p:nvPr>
            <p:ph type="hdr"/>
          </p:nvPr>
        </p:nvSpPr>
        <p:spPr bwMode="auto">
          <a:xfrm>
            <a:off x="0" y="0"/>
            <a:ext cx="2975342" cy="495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48818" hangingPunct="0">
              <a:lnSpc>
                <a:spcPct val="95000"/>
              </a:lnSpc>
              <a:buClr>
                <a:srgbClr val="000000"/>
              </a:buClr>
              <a:buSzPct val="100000"/>
              <a:buFont typeface="Times New Roman" pitchFamily="18" charset="0"/>
              <a:buNone/>
              <a:tabLst>
                <a:tab pos="665476" algn="l"/>
                <a:tab pos="1329107" algn="l"/>
                <a:tab pos="1996059" algn="l"/>
                <a:tab pos="2661166" algn="l"/>
              </a:tabLst>
              <a:defRPr sz="1300">
                <a:solidFill>
                  <a:srgbClr val="000000"/>
                </a:solidFill>
                <a:latin typeface="Times New Roman" pitchFamily="18" charset="0"/>
                <a:ea typeface="Arial Unicode MS" pitchFamily="34" charset="-128"/>
                <a:cs typeface="Arial Unicode MS" pitchFamily="34" charset="-128"/>
              </a:defRPr>
            </a:lvl1pPr>
          </a:lstStyle>
          <a:p>
            <a:endParaRPr lang="fr-FR"/>
          </a:p>
        </p:txBody>
      </p:sp>
      <p:sp>
        <p:nvSpPr>
          <p:cNvPr id="2052" name="Rectangle 4"/>
          <p:cNvSpPr>
            <a:spLocks noGrp="1" noChangeArrowheads="1"/>
          </p:cNvSpPr>
          <p:nvPr>
            <p:ph type="dt"/>
          </p:nvPr>
        </p:nvSpPr>
        <p:spPr bwMode="auto">
          <a:xfrm>
            <a:off x="3881198" y="0"/>
            <a:ext cx="2975342" cy="4956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48818" hangingPunct="0">
              <a:lnSpc>
                <a:spcPct val="95000"/>
              </a:lnSpc>
              <a:buClr>
                <a:srgbClr val="000000"/>
              </a:buClr>
              <a:buSzPct val="100000"/>
              <a:buFont typeface="Times New Roman" pitchFamily="18" charset="0"/>
              <a:buNone/>
              <a:tabLst>
                <a:tab pos="665476" algn="l"/>
                <a:tab pos="1329107" algn="l"/>
                <a:tab pos="1996059" algn="l"/>
                <a:tab pos="2661166" algn="l"/>
              </a:tabLst>
              <a:defRPr sz="1300">
                <a:solidFill>
                  <a:srgbClr val="000000"/>
                </a:solidFill>
                <a:latin typeface="Times New Roman" pitchFamily="18" charset="0"/>
                <a:ea typeface="Arial Unicode MS" pitchFamily="34" charset="-128"/>
                <a:cs typeface="Arial Unicode MS" pitchFamily="34" charset="-128"/>
              </a:defRPr>
            </a:lvl1pPr>
          </a:lstStyle>
          <a:p>
            <a:endParaRPr lang="fr-FR"/>
          </a:p>
        </p:txBody>
      </p:sp>
      <p:sp>
        <p:nvSpPr>
          <p:cNvPr id="2053" name="Rectangle 5"/>
          <p:cNvSpPr>
            <a:spLocks noGrp="1" noChangeArrowheads="1"/>
          </p:cNvSpPr>
          <p:nvPr>
            <p:ph type="ftr"/>
          </p:nvPr>
        </p:nvSpPr>
        <p:spPr bwMode="auto">
          <a:xfrm>
            <a:off x="0" y="9429487"/>
            <a:ext cx="2975342" cy="4956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defTabSz="448818" hangingPunct="0">
              <a:lnSpc>
                <a:spcPct val="95000"/>
              </a:lnSpc>
              <a:buClr>
                <a:srgbClr val="000000"/>
              </a:buClr>
              <a:buSzPct val="100000"/>
              <a:buFont typeface="Times New Roman" pitchFamily="18" charset="0"/>
              <a:buNone/>
              <a:tabLst>
                <a:tab pos="665476" algn="l"/>
                <a:tab pos="1329107" algn="l"/>
                <a:tab pos="1996059" algn="l"/>
                <a:tab pos="2661166" algn="l"/>
              </a:tabLst>
              <a:defRPr sz="1300">
                <a:solidFill>
                  <a:srgbClr val="000000"/>
                </a:solidFill>
                <a:latin typeface="Times New Roman" pitchFamily="18" charset="0"/>
                <a:ea typeface="Arial Unicode MS" pitchFamily="34" charset="-128"/>
                <a:cs typeface="Arial Unicode MS" pitchFamily="34" charset="-128"/>
              </a:defRPr>
            </a:lvl1pPr>
          </a:lstStyle>
          <a:p>
            <a:endParaRPr lang="fr-FR"/>
          </a:p>
        </p:txBody>
      </p:sp>
      <p:sp>
        <p:nvSpPr>
          <p:cNvPr id="2054" name="Rectangle 6"/>
          <p:cNvSpPr>
            <a:spLocks noGrp="1" noChangeArrowheads="1"/>
          </p:cNvSpPr>
          <p:nvPr>
            <p:ph type="sldNum"/>
          </p:nvPr>
        </p:nvSpPr>
        <p:spPr bwMode="auto">
          <a:xfrm>
            <a:off x="3881198" y="9429487"/>
            <a:ext cx="2975342" cy="4956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448818" hangingPunct="0">
              <a:lnSpc>
                <a:spcPct val="95000"/>
              </a:lnSpc>
              <a:buClr>
                <a:srgbClr val="000000"/>
              </a:buClr>
              <a:buSzPct val="100000"/>
              <a:buFont typeface="Times New Roman" pitchFamily="18" charset="0"/>
              <a:buNone/>
              <a:tabLst>
                <a:tab pos="665476" algn="l"/>
                <a:tab pos="1329107" algn="l"/>
                <a:tab pos="1996059" algn="l"/>
                <a:tab pos="2661166" algn="l"/>
              </a:tabLst>
              <a:defRPr sz="1300">
                <a:solidFill>
                  <a:srgbClr val="000000"/>
                </a:solidFill>
                <a:latin typeface="Times New Roman" pitchFamily="18" charset="0"/>
                <a:ea typeface="Arial Unicode MS" pitchFamily="34" charset="-128"/>
                <a:cs typeface="Arial Unicode MS" pitchFamily="34" charset="-128"/>
              </a:defRPr>
            </a:lvl1pPr>
          </a:lstStyle>
          <a:p>
            <a:fld id="{0D49D532-FE56-4672-829C-882A70B55C39}" type="slidenum">
              <a:rPr lang="fr-F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6DBF121D-F6E2-4930-B245-78768D0F37B1}" type="slidenum">
              <a:rPr lang="fr-FR"/>
              <a:pPr/>
              <a:t>1</a:t>
            </a:fld>
            <a:endParaRPr lang="fr-FR"/>
          </a:p>
        </p:txBody>
      </p:sp>
      <p:sp>
        <p:nvSpPr>
          <p:cNvPr id="4099" name="Rectangle 1"/>
          <p:cNvSpPr>
            <a:spLocks noGrp="1" noRot="1" noChangeAspect="1" noChangeArrowheads="1" noTextEdit="1"/>
          </p:cNvSpPr>
          <p:nvPr>
            <p:ph type="sldImg"/>
          </p:nvPr>
        </p:nvSpPr>
        <p:spPr>
          <a:xfrm>
            <a:off x="2112963" y="754063"/>
            <a:ext cx="2630487" cy="3722687"/>
          </a:xfrm>
          <a:solidFill>
            <a:srgbClr val="FFFFFF"/>
          </a:solidFill>
          <a:ln>
            <a:solidFill>
              <a:srgbClr val="000000"/>
            </a:solidFill>
            <a:miter lim="800000"/>
          </a:ln>
        </p:spPr>
      </p:sp>
      <p:sp>
        <p:nvSpPr>
          <p:cNvPr id="4100" name="Rectangle 2"/>
          <p:cNvSpPr>
            <a:spLocks noGrp="1" noChangeArrowheads="1"/>
          </p:cNvSpPr>
          <p:nvPr>
            <p:ph type="body" idx="1"/>
          </p:nvPr>
        </p:nvSpPr>
        <p:spPr>
          <a:xfrm>
            <a:off x="685691" y="4714744"/>
            <a:ext cx="5486619" cy="4466913"/>
          </a:xfrm>
          <a:noFill/>
          <a:ln/>
        </p:spPr>
        <p:txBody>
          <a:bodyPr wrap="none" lIns="84050" tIns="42025" rIns="84050" bIns="42025" anchor="ctr"/>
          <a:lstStyle/>
          <a:p>
            <a:endParaRPr lang="fr-FR"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389" y="13296077"/>
            <a:ext cx="25734436" cy="917528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0778" y="24255695"/>
            <a:ext cx="21193660" cy="109394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3737BE4-6D0C-4E57-BA65-9EEEADF8B3AF}"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73FE6A12-6EEA-4238-91DD-AA7D9B6C9D6F}"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833680" y="2174867"/>
            <a:ext cx="6696635" cy="3568663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742652" y="2174867"/>
            <a:ext cx="19983235" cy="3568663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58FFE855-4310-4007-9C92-E22A141C549B}"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955D3BAC-9148-4C5C-BBF7-9DFB2C7F5E85}"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659" y="27505643"/>
            <a:ext cx="25733313" cy="8501948"/>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659" y="18141829"/>
            <a:ext cx="25733313" cy="936381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352D4A6B-39F9-4CB4-873A-C2064C91A0E4}"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742655" y="10286281"/>
            <a:ext cx="13339373" cy="27575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5189821" y="10286281"/>
            <a:ext cx="13340497" cy="275752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92DEA996-18B1-4E85-8031-930E427CABCC}"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3592" y="1714756"/>
            <a:ext cx="27248029" cy="7132838"/>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3592" y="9581526"/>
            <a:ext cx="13376428" cy="3992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3592" y="13574388"/>
            <a:ext cx="13376428" cy="24661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79581" y="9581526"/>
            <a:ext cx="13382041" cy="3992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79581" y="13574388"/>
            <a:ext cx="13382041" cy="246619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E07FAE49-167A-4B5C-BB7C-0E827E5849DE}"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B41FBC5F-8E19-4C65-BBD9-8D393C13608C}"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D16BEF32-78F7-4E8E-81B0-503FE86C9FF2}"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3592" y="1703533"/>
            <a:ext cx="9960740" cy="72540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7010" y="1703538"/>
            <a:ext cx="16924611" cy="365327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3592" y="8957576"/>
            <a:ext cx="9960740" cy="29278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E66BBA0C-5B09-46FB-8981-606DE1A15ED1}"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4225" y="29963307"/>
            <a:ext cx="18165352" cy="3537241"/>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4225" y="3824532"/>
            <a:ext cx="18165352" cy="25683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5934225" y="33500549"/>
            <a:ext cx="18165352" cy="5023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348BACC1-0AC4-4CD2-B8C3-4B7DB723950B}"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742652" y="2174865"/>
            <a:ext cx="26787663" cy="6973482"/>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1027" name="Rectangle 2"/>
          <p:cNvSpPr>
            <a:spLocks noGrp="1" noChangeArrowheads="1"/>
          </p:cNvSpPr>
          <p:nvPr>
            <p:ph type="body" idx="1"/>
          </p:nvPr>
        </p:nvSpPr>
        <p:spPr bwMode="auto">
          <a:xfrm>
            <a:off x="1742652" y="10286281"/>
            <a:ext cx="26787663" cy="27575220"/>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3"/>
          <p:cNvSpPr>
            <a:spLocks noGrp="1" noChangeArrowheads="1"/>
          </p:cNvSpPr>
          <p:nvPr>
            <p:ph type="dt"/>
          </p:nvPr>
        </p:nvSpPr>
        <p:spPr bwMode="auto">
          <a:xfrm>
            <a:off x="1742656" y="38577478"/>
            <a:ext cx="6933555" cy="287962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1028" name="Rectangle 4"/>
          <p:cNvSpPr>
            <a:spLocks noGrp="1" noChangeArrowheads="1"/>
          </p:cNvSpPr>
          <p:nvPr>
            <p:ph type="ftr"/>
          </p:nvPr>
        </p:nvSpPr>
        <p:spPr bwMode="auto">
          <a:xfrm>
            <a:off x="10434580" y="38577478"/>
            <a:ext cx="9434126" cy="287962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5000"/>
              </a:lnSpc>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sz="1400">
                <a:solidFill>
                  <a:srgbClr val="000000"/>
                </a:solidFill>
                <a:latin typeface="Times New Roman" pitchFamily="16" charset="0"/>
                <a:ea typeface="+mn-ea"/>
                <a:cs typeface="Arial Unicode MS" charset="0"/>
              </a:defRPr>
            </a:lvl1pPr>
          </a:lstStyle>
          <a:p>
            <a:pPr>
              <a:defRPr/>
            </a:pPr>
            <a:endParaRPr lang="fr-FR"/>
          </a:p>
        </p:txBody>
      </p:sp>
      <p:sp>
        <p:nvSpPr>
          <p:cNvPr id="1029" name="Rectangle 5"/>
          <p:cNvSpPr>
            <a:spLocks noGrp="1" noChangeArrowheads="1"/>
          </p:cNvSpPr>
          <p:nvPr>
            <p:ph type="sldNum"/>
          </p:nvPr>
        </p:nvSpPr>
        <p:spPr bwMode="auto">
          <a:xfrm>
            <a:off x="21596763" y="38577478"/>
            <a:ext cx="6933555" cy="287962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rgbClr val="000000"/>
                </a:solidFill>
                <a:latin typeface="Times New Roman" pitchFamily="16" charset="0"/>
                <a:ea typeface="+mn-ea"/>
                <a:cs typeface="Arial Unicode MS" charset="0"/>
              </a:defRPr>
            </a:lvl1pPr>
          </a:lstStyle>
          <a:p>
            <a:pPr>
              <a:defRPr/>
            </a:pPr>
            <a:fld id="{0D5F0445-B8B8-4CC0-B622-490CD6041F20}"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Gothic" charset="0"/>
          <a:cs typeface="MS Gothic"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 Gothic" charset="0"/>
          <a:cs typeface="MS Gothic"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chart" Target="../charts/chart4.xml"/><Relationship Id="rId18" Type="http://schemas.openxmlformats.org/officeDocument/2006/relationships/chart" Target="../charts/chart7.xml"/><Relationship Id="rId26" Type="http://schemas.openxmlformats.org/officeDocument/2006/relationships/chart" Target="../charts/chart11.xml"/><Relationship Id="rId3" Type="http://schemas.openxmlformats.org/officeDocument/2006/relationships/image" Target="../media/image1.jpeg"/><Relationship Id="rId21" Type="http://schemas.openxmlformats.org/officeDocument/2006/relationships/chart" Target="../charts/chart8.xml"/><Relationship Id="rId7" Type="http://schemas.openxmlformats.org/officeDocument/2006/relationships/image" Target="../media/image4.jpeg"/><Relationship Id="rId12" Type="http://schemas.openxmlformats.org/officeDocument/2006/relationships/image" Target="../media/image7.jpeg"/><Relationship Id="rId17" Type="http://schemas.openxmlformats.org/officeDocument/2006/relationships/chart" Target="../charts/chart6.xml"/><Relationship Id="rId25" Type="http://schemas.openxmlformats.org/officeDocument/2006/relationships/chart" Target="../charts/chart10.xml"/><Relationship Id="rId2" Type="http://schemas.openxmlformats.org/officeDocument/2006/relationships/notesSlide" Target="../notesSlides/notesSlide1.xml"/><Relationship Id="rId16" Type="http://schemas.openxmlformats.org/officeDocument/2006/relationships/image" Target="../media/image9.jpeg"/><Relationship Id="rId20"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chart" Target="../charts/chart1.xml"/><Relationship Id="rId11" Type="http://schemas.openxmlformats.org/officeDocument/2006/relationships/image" Target="../media/image6.jpeg"/><Relationship Id="rId24" Type="http://schemas.openxmlformats.org/officeDocument/2006/relationships/image" Target="../media/image13.jpeg"/><Relationship Id="rId5" Type="http://schemas.openxmlformats.org/officeDocument/2006/relationships/image" Target="../media/image3.jpeg"/><Relationship Id="rId15" Type="http://schemas.openxmlformats.org/officeDocument/2006/relationships/image" Target="../media/image8.jpeg"/><Relationship Id="rId23" Type="http://schemas.openxmlformats.org/officeDocument/2006/relationships/image" Target="../media/image12.jpeg"/><Relationship Id="rId10" Type="http://schemas.openxmlformats.org/officeDocument/2006/relationships/chart" Target="../charts/chart3.xml"/><Relationship Id="rId19"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chart" Target="../charts/chart2.xml"/><Relationship Id="rId14" Type="http://schemas.openxmlformats.org/officeDocument/2006/relationships/chart" Target="../charts/chart5.xml"/><Relationship Id="rId22" Type="http://schemas.openxmlformats.org/officeDocument/2006/relationships/chart" Target="../charts/chart9.xml"/><Relationship Id="rId2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à coins arrondis 122"/>
          <p:cNvSpPr/>
          <p:nvPr/>
        </p:nvSpPr>
        <p:spPr>
          <a:xfrm>
            <a:off x="24826832" y="27755252"/>
            <a:ext cx="4536504" cy="432048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à coins arrondis 119"/>
          <p:cNvSpPr/>
          <p:nvPr/>
        </p:nvSpPr>
        <p:spPr>
          <a:xfrm>
            <a:off x="15209614" y="32203081"/>
            <a:ext cx="4536504" cy="4248472"/>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à coins arrondis 115"/>
          <p:cNvSpPr/>
          <p:nvPr/>
        </p:nvSpPr>
        <p:spPr>
          <a:xfrm>
            <a:off x="10457086" y="32217597"/>
            <a:ext cx="4536504" cy="423395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à coins arrondis 116"/>
          <p:cNvSpPr/>
          <p:nvPr/>
        </p:nvSpPr>
        <p:spPr>
          <a:xfrm>
            <a:off x="15209614" y="27753101"/>
            <a:ext cx="4536504" cy="432048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7" name="Rectangle 1"/>
          <p:cNvSpPr txBox="1">
            <a:spLocks noChangeArrowheads="1"/>
          </p:cNvSpPr>
          <p:nvPr/>
        </p:nvSpPr>
        <p:spPr bwMode="auto">
          <a:xfrm>
            <a:off x="303958" y="-56503"/>
            <a:ext cx="30315368" cy="2917775"/>
          </a:xfrm>
          <a:prstGeom prst="rect">
            <a:avLst/>
          </a:prstGeom>
          <a:noFill/>
          <a:ln w="9525">
            <a:noFill/>
            <a:round/>
            <a:headEnd/>
            <a:tailEnd/>
          </a:ln>
        </p:spPr>
        <p:txBody>
          <a:bodyPr vert="horz" wrap="square" lIns="0" tIns="58211" rIns="0" bIns="0" numCol="1" anchor="ctr"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pPr>
            <a:r>
              <a:rPr kumimoji="0" lang="en-US" sz="7200" b="1" i="0" u="none" strike="noStrike" kern="0" cap="none" spc="0" normalizeH="0" baseline="0" noProof="0" dirty="0" smtClean="0">
                <a:ln>
                  <a:noFill/>
                </a:ln>
                <a:solidFill>
                  <a:srgbClr val="7E0021"/>
                </a:solidFill>
                <a:effectLst/>
                <a:uLnTx/>
                <a:uFillTx/>
                <a:latin typeface="+mj-lt"/>
                <a:ea typeface="+mj-ea"/>
                <a:cs typeface="+mj-cs"/>
              </a:rPr>
              <a:t>“</a:t>
            </a:r>
            <a:r>
              <a:rPr kumimoji="0" lang="en-US" sz="7200" b="1" i="0" u="none" strike="noStrike" kern="0" cap="none" spc="0" normalizeH="0" baseline="0" noProof="0" dirty="0" err="1" smtClean="0">
                <a:ln>
                  <a:noFill/>
                </a:ln>
                <a:solidFill>
                  <a:srgbClr val="7E0021"/>
                </a:solidFill>
                <a:effectLst/>
                <a:uLnTx/>
                <a:uFillTx/>
                <a:latin typeface="+mj-lt"/>
                <a:ea typeface="+mj-ea"/>
                <a:cs typeface="+mj-cs"/>
              </a:rPr>
              <a:t>D’you</a:t>
            </a:r>
            <a:r>
              <a:rPr kumimoji="0" lang="en-US" sz="7200" b="1" i="0" u="none" strike="noStrike" kern="0" cap="none" spc="0" normalizeH="0" baseline="0" noProof="0" dirty="0" smtClean="0">
                <a:ln>
                  <a:noFill/>
                </a:ln>
                <a:solidFill>
                  <a:srgbClr val="7E0021"/>
                </a:solidFill>
                <a:effectLst/>
                <a:uLnTx/>
                <a:uFillTx/>
                <a:latin typeface="+mj-lt"/>
                <a:ea typeface="+mj-ea"/>
                <a:cs typeface="+mj-cs"/>
              </a:rPr>
              <a:t> know what I mean?” </a:t>
            </a:r>
            <a:br>
              <a:rPr kumimoji="0" lang="en-US" sz="7200" b="1" i="0" u="none" strike="noStrike" kern="0" cap="none" spc="0" normalizeH="0" baseline="0" noProof="0" dirty="0" smtClean="0">
                <a:ln>
                  <a:noFill/>
                </a:ln>
                <a:solidFill>
                  <a:srgbClr val="7E0021"/>
                </a:solidFill>
                <a:effectLst/>
                <a:uLnTx/>
                <a:uFillTx/>
                <a:latin typeface="+mj-lt"/>
                <a:ea typeface="+mj-ea"/>
                <a:cs typeface="+mj-cs"/>
              </a:rPr>
            </a:br>
            <a:r>
              <a:rPr kumimoji="0" lang="en-US" sz="7200" b="1" i="0" u="none" strike="noStrike" kern="0" cap="none" spc="0" normalizeH="0" baseline="0" noProof="0" dirty="0" smtClean="0">
                <a:ln>
                  <a:noFill/>
                </a:ln>
                <a:solidFill>
                  <a:srgbClr val="7E0021"/>
                </a:solidFill>
                <a:effectLst/>
                <a:uLnTx/>
                <a:uFillTx/>
                <a:latin typeface="+mj-lt"/>
                <a:ea typeface="+mj-ea"/>
                <a:cs typeface="+mj-cs"/>
              </a:rPr>
              <a:t>Interpretation of dynamic and spontaneous facial expressions</a:t>
            </a:r>
          </a:p>
        </p:txBody>
      </p:sp>
      <p:sp>
        <p:nvSpPr>
          <p:cNvPr id="309" name="Text Box 4"/>
          <p:cNvSpPr txBox="1">
            <a:spLocks noChangeArrowheads="1"/>
          </p:cNvSpPr>
          <p:nvPr/>
        </p:nvSpPr>
        <p:spPr bwMode="auto">
          <a:xfrm>
            <a:off x="591990" y="13841041"/>
            <a:ext cx="13825536" cy="2160240"/>
          </a:xfrm>
          <a:prstGeom prst="rect">
            <a:avLst/>
          </a:prstGeom>
          <a:noFill/>
          <a:ln w="9525">
            <a:noFill/>
            <a:round/>
            <a:headEnd/>
            <a:tailEnd/>
          </a:ln>
        </p:spPr>
        <p:txBody>
          <a:bodyPr lIns="90000" tIns="76752" rIns="90000" bIns="45000"/>
          <a:lstStyle/>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00"/>
                </a:solidFill>
              </a:rPr>
              <a:t>10 stimuli were chosen from the </a:t>
            </a:r>
            <a:r>
              <a:rPr lang="en-US" sz="3200" dirty="0" err="1" smtClean="0">
                <a:solidFill>
                  <a:srgbClr val="000000"/>
                </a:solidFill>
              </a:rPr>
              <a:t>DynEmo</a:t>
            </a:r>
            <a:r>
              <a:rPr lang="en-US" sz="3200" dirty="0" smtClean="0">
                <a:solidFill>
                  <a:srgbClr val="000000"/>
                </a:solidFill>
              </a:rPr>
              <a:t> database (</a:t>
            </a:r>
            <a:r>
              <a:rPr lang="en-US" sz="3200" u="sng" dirty="0" smtClean="0">
                <a:solidFill>
                  <a:srgbClr val="C00000"/>
                </a:solidFill>
              </a:rPr>
              <a:t>https://dynemo.liglab.fr/</a:t>
            </a:r>
            <a:r>
              <a:rPr lang="en-US" sz="3200" dirty="0" smtClean="0">
                <a:solidFill>
                  <a:srgbClr val="000000"/>
                </a:solidFill>
              </a:rPr>
              <a:t> see also </a:t>
            </a:r>
            <a:r>
              <a:rPr lang="en-US" sz="3200" dirty="0" err="1" smtClean="0">
                <a:solidFill>
                  <a:srgbClr val="000000"/>
                </a:solidFill>
              </a:rPr>
              <a:t>Meillon</a:t>
            </a:r>
            <a:r>
              <a:rPr lang="en-US" sz="3200" dirty="0" smtClean="0">
                <a:solidFill>
                  <a:srgbClr val="000000"/>
                </a:solidFill>
              </a:rPr>
              <a:t> et al., 2010). They consist in faces of naïve participants </a:t>
            </a:r>
            <a:r>
              <a:rPr lang="en-US" sz="3200" dirty="0" smtClean="0"/>
              <a:t>covertly videotaped while carrying  an emotion-inducing task.</a:t>
            </a:r>
            <a:endParaRPr lang="en-US" sz="3200" dirty="0" smtClean="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spcBef>
                <a:spcPts val="12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i="1" dirty="0"/>
          </a:p>
        </p:txBody>
      </p:sp>
      <p:sp>
        <p:nvSpPr>
          <p:cNvPr id="310" name="Text Box 8"/>
          <p:cNvSpPr txBox="1">
            <a:spLocks noChangeArrowheads="1"/>
          </p:cNvSpPr>
          <p:nvPr/>
        </p:nvSpPr>
        <p:spPr bwMode="auto">
          <a:xfrm>
            <a:off x="663998" y="36955609"/>
            <a:ext cx="28803200" cy="3528392"/>
          </a:xfrm>
          <a:prstGeom prst="rect">
            <a:avLst/>
          </a:prstGeom>
          <a:noFill/>
          <a:ln w="9525">
            <a:noFill/>
            <a:round/>
            <a:headEnd/>
            <a:tailEnd/>
          </a:ln>
        </p:spPr>
        <p:txBody>
          <a:bodyPr lIns="90000" tIns="76752" rIns="90000" bIns="45000"/>
          <a:lstStyle/>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Lst>
            </a:pPr>
            <a:r>
              <a:rPr lang="en-US" sz="3600" b="1" i="1" dirty="0"/>
              <a:t>Discussion</a:t>
            </a:r>
            <a:r>
              <a:rPr lang="en-US" sz="3600" i="1" dirty="0"/>
              <a:t> </a:t>
            </a:r>
          </a:p>
          <a:p>
            <a:pPr algn="just" hangingPunct="0">
              <a:lnSpc>
                <a:spcPct val="93000"/>
              </a:lnSpc>
              <a:spcBef>
                <a:spcPts val="12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Lst>
            </a:pPr>
            <a:r>
              <a:rPr lang="en-US" sz="3200" dirty="0" smtClean="0"/>
              <a:t>The interpretation of facial expressions is a debated issue. To address questions emerging from preceding studies, we conducted a study in three steps: the recording of dynamic and spontaneous facial expressions (1.), an interpretation of these EFEs with a free recognition paradigm (2.) and the categorization </a:t>
            </a:r>
            <a:r>
              <a:rPr lang="en-US" sz="3200" smtClean="0"/>
              <a:t>of these interpretative </a:t>
            </a:r>
            <a:r>
              <a:rPr lang="en-US" sz="3200" dirty="0" smtClean="0"/>
              <a:t>results (3.). This categorization indicates that </a:t>
            </a:r>
            <a:r>
              <a:rPr lang="en-GB" sz="3200" dirty="0" smtClean="0"/>
              <a:t>EFEs are interpreted not only with emotional words but also cognitive appraisal words. Nevertheless, non-emotional categories were not expected to describe facial expressions. The use of non-emotional word is not based on visual characteristics </a:t>
            </a:r>
            <a:r>
              <a:rPr lang="en-US" sz="3200" dirty="0" smtClean="0"/>
              <a:t>and could lead to a fundamental attribution error </a:t>
            </a:r>
            <a:r>
              <a:rPr lang="fr-FR" sz="3200" kern="0" dirty="0" smtClean="0"/>
              <a:t>(</a:t>
            </a:r>
            <a:r>
              <a:rPr lang="en-GB" sz="3200" kern="0" dirty="0" smtClean="0"/>
              <a:t>Fernandez-</a:t>
            </a:r>
            <a:r>
              <a:rPr lang="en-GB" sz="3200" kern="0" dirty="0" err="1" smtClean="0"/>
              <a:t>Dols</a:t>
            </a:r>
            <a:r>
              <a:rPr lang="en-GB" sz="3200" kern="0" dirty="0" smtClean="0"/>
              <a:t>, </a:t>
            </a:r>
            <a:r>
              <a:rPr lang="en-GB" sz="3200" kern="0" dirty="0" err="1" smtClean="0"/>
              <a:t>Carrera</a:t>
            </a:r>
            <a:r>
              <a:rPr lang="en-GB" sz="3200" kern="0" dirty="0" smtClean="0"/>
              <a:t> &amp; Russell, 2002). Finally, it is important to note that facial interpretation is not only grounded on physical perceptions but also on belief and expectations unrelated with EFEs recognition.</a:t>
            </a:r>
          </a:p>
        </p:txBody>
      </p:sp>
      <p:sp>
        <p:nvSpPr>
          <p:cNvPr id="311" name="Text Box 12"/>
          <p:cNvSpPr txBox="1">
            <a:spLocks noChangeArrowheads="1"/>
          </p:cNvSpPr>
          <p:nvPr/>
        </p:nvSpPr>
        <p:spPr bwMode="auto">
          <a:xfrm>
            <a:off x="4624438" y="40700025"/>
            <a:ext cx="25578767" cy="2160240"/>
          </a:xfrm>
          <a:prstGeom prst="rect">
            <a:avLst/>
          </a:prstGeom>
          <a:noFill/>
          <a:ln w="9525">
            <a:noFill/>
            <a:round/>
            <a:headEnd/>
            <a:tailEnd/>
          </a:ln>
        </p:spPr>
        <p:txBody>
          <a:bodyPr lIns="90000" tIns="69695" rIns="90000" bIns="45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Lst>
            </a:pPr>
            <a:r>
              <a:rPr lang="en-US" sz="2400" b="1" i="1" dirty="0">
                <a:solidFill>
                  <a:srgbClr val="000000"/>
                </a:solidFill>
              </a:rPr>
              <a:t>References</a:t>
            </a:r>
          </a:p>
          <a:p>
            <a:pPr fontAlgn="auto" hangingPunct="1"/>
            <a:r>
              <a:rPr lang="fr-FR" sz="2000" dirty="0" smtClean="0"/>
              <a:t>Fernandez-Dols, J. M., Carrera, P. &amp; Russell, J. A. (2002). </a:t>
            </a:r>
            <a:r>
              <a:rPr lang="en-GB" sz="2000" dirty="0" smtClean="0"/>
              <a:t>Are facial displays emotional? Situational influences in the attribution of emotion to facial expressions. </a:t>
            </a:r>
            <a:r>
              <a:rPr lang="en-GB" sz="2000" i="1" dirty="0" smtClean="0"/>
              <a:t>The Spanish Journal of Psychology, </a:t>
            </a:r>
            <a:r>
              <a:rPr lang="en-GB" sz="2000" dirty="0" smtClean="0"/>
              <a:t>5</a:t>
            </a:r>
            <a:r>
              <a:rPr lang="en-GB" sz="2000" i="1" dirty="0" smtClean="0"/>
              <a:t>, </a:t>
            </a:r>
            <a:r>
              <a:rPr lang="en-GB" sz="2000" dirty="0" smtClean="0"/>
              <a:t>119-124.</a:t>
            </a:r>
          </a:p>
          <a:p>
            <a:pPr fontAlgn="auto"/>
            <a:r>
              <a:rPr lang="en-GB" sz="2000" dirty="0" err="1" smtClean="0"/>
              <a:t>Horstmann</a:t>
            </a:r>
            <a:r>
              <a:rPr lang="en-GB" sz="2000" dirty="0" smtClean="0"/>
              <a:t>, G. (2003). What do facial expressions convey: Feeling states, behavioural intentions, or action requests? </a:t>
            </a:r>
            <a:r>
              <a:rPr lang="en-GB" sz="2000" i="1" dirty="0" smtClean="0"/>
              <a:t>Emotion, </a:t>
            </a:r>
            <a:r>
              <a:rPr lang="en-GB" sz="2000" dirty="0" smtClean="0"/>
              <a:t>3</a:t>
            </a:r>
            <a:r>
              <a:rPr lang="en-GB" sz="2000" i="1" dirty="0" smtClean="0"/>
              <a:t>, </a:t>
            </a:r>
            <a:r>
              <a:rPr lang="en-GB" sz="2000" dirty="0" smtClean="0"/>
              <a:t>150–166.</a:t>
            </a:r>
          </a:p>
          <a:p>
            <a:pPr lvl="0" fontAlgn="auto"/>
            <a:r>
              <a:rPr lang="fr-FR" sz="2000" dirty="0" smtClean="0"/>
              <a:t>Meillon, B., et al. (2010). </a:t>
            </a:r>
            <a:r>
              <a:rPr lang="en-GB" sz="2000" dirty="0" err="1" smtClean="0"/>
              <a:t>DynEmo</a:t>
            </a:r>
            <a:r>
              <a:rPr lang="en-GB" sz="2000" dirty="0" smtClean="0"/>
              <a:t>: A Corpus of dynamic and spontaneous emotional facial expressions. </a:t>
            </a:r>
            <a:r>
              <a:rPr lang="en-GB" sz="2000" i="1" dirty="0" smtClean="0"/>
              <a:t>Multimodal Corpora, Tools and Resources: Advances in Capturing, Coding and Analyzing Multimodality</a:t>
            </a:r>
            <a:r>
              <a:rPr lang="en-GB" sz="2000" dirty="0" smtClean="0"/>
              <a:t>, Malta, May 18.</a:t>
            </a:r>
            <a:endParaRPr lang="fr-FR" sz="2000" dirty="0" smtClean="0"/>
          </a:p>
          <a:p>
            <a:pPr fontAlgn="auto"/>
            <a:r>
              <a:rPr lang="en-GB" sz="2000" dirty="0" smtClean="0"/>
              <a:t>Scherer, K. R. &amp; </a:t>
            </a:r>
            <a:r>
              <a:rPr lang="en-GB" sz="2000" dirty="0" err="1" smtClean="0"/>
              <a:t>Grandjean</a:t>
            </a:r>
            <a:r>
              <a:rPr lang="en-GB" sz="2000" dirty="0" smtClean="0"/>
              <a:t>, D. (2008). Facial expressions allow inference of both emotions and their components. </a:t>
            </a:r>
            <a:r>
              <a:rPr lang="en-GB" sz="2000" i="1" dirty="0" smtClean="0"/>
              <a:t>Cognition and Emotion,</a:t>
            </a:r>
            <a:r>
              <a:rPr lang="en-GB" sz="2000" dirty="0" smtClean="0"/>
              <a:t> 22, 789-801</a:t>
            </a:r>
            <a:endParaRPr lang="fr-FR" sz="2000" dirty="0" smtClean="0"/>
          </a:p>
          <a:p>
            <a:pPr fontAlgn="auto"/>
            <a:r>
              <a:rPr lang="en-GB" sz="2000" dirty="0" err="1" smtClean="0"/>
              <a:t>Yik</a:t>
            </a:r>
            <a:r>
              <a:rPr lang="en-GB" sz="2000" dirty="0" smtClean="0"/>
              <a:t>, M. S. M. &amp; Russell, J. A. (1999). Interpretation of faces: A cross cultural study of a prediction from </a:t>
            </a:r>
            <a:r>
              <a:rPr lang="en-GB" sz="2000" dirty="0" err="1" smtClean="0"/>
              <a:t>Fridlund’s</a:t>
            </a:r>
            <a:r>
              <a:rPr lang="en-GB" sz="2000" dirty="0" smtClean="0"/>
              <a:t> theory. </a:t>
            </a:r>
            <a:r>
              <a:rPr lang="en-GB" sz="2000" i="1" dirty="0" smtClean="0"/>
              <a:t>Cognition and Emotion, </a:t>
            </a:r>
            <a:r>
              <a:rPr lang="en-GB" sz="2000" dirty="0" smtClean="0"/>
              <a:t>13</a:t>
            </a:r>
            <a:r>
              <a:rPr lang="en-GB" sz="2000" i="1" dirty="0" smtClean="0"/>
              <a:t>, </a:t>
            </a:r>
            <a:r>
              <a:rPr lang="en-GB" sz="2000" dirty="0" smtClean="0"/>
              <a:t>93-104.</a:t>
            </a:r>
            <a:endParaRPr lang="fr-FR" sz="2000" dirty="0" smtClean="0"/>
          </a:p>
          <a:p>
            <a:pPr fontAlgn="auto"/>
            <a:endParaRPr lang="fr-FR" sz="2000" dirty="0" smtClean="0"/>
          </a:p>
          <a:p>
            <a:pPr fontAlgn="auto" hangingPunct="1"/>
            <a:endParaRPr lang="en-GB" sz="2000" dirty="0" smtClean="0"/>
          </a:p>
          <a:p>
            <a:pPr fontAlgn="auto" hangingPunct="1"/>
            <a:endParaRPr lang="en-GB" sz="2000" dirty="0" smtClean="0"/>
          </a:p>
          <a:p>
            <a:pPr fontAlgn="auto" hangingPunct="1"/>
            <a:endParaRPr lang="en-GB" sz="2000" dirty="0" smtClean="0"/>
          </a:p>
          <a:p>
            <a:pPr fontAlgn="auto" hangingPunct="1"/>
            <a:endParaRPr lang="en-GB" sz="2000" dirty="0" smtClean="0"/>
          </a:p>
          <a:p>
            <a:pPr fontAlgn="auto" hangingPunct="1"/>
            <a:endParaRPr lang="en-GB" sz="2000" dirty="0" smtClean="0"/>
          </a:p>
          <a:p>
            <a:pPr fontAlgn="auto" hangingPunct="1"/>
            <a:endParaRPr lang="en-GB" sz="2000" dirty="0" smtClean="0"/>
          </a:p>
          <a:p>
            <a:pPr fontAlgn="auto" hangingPunct="1"/>
            <a:endParaRPr lang="fr-FR" sz="2000" dirty="0"/>
          </a:p>
        </p:txBody>
      </p:sp>
      <p:sp>
        <p:nvSpPr>
          <p:cNvPr id="313" name="Text Box 17"/>
          <p:cNvSpPr txBox="1">
            <a:spLocks noChangeArrowheads="1"/>
          </p:cNvSpPr>
          <p:nvPr/>
        </p:nvSpPr>
        <p:spPr bwMode="auto">
          <a:xfrm>
            <a:off x="11249174" y="2895825"/>
            <a:ext cx="8496945" cy="1656184"/>
          </a:xfrm>
          <a:prstGeom prst="rect">
            <a:avLst/>
          </a:prstGeom>
          <a:noFill/>
          <a:ln w="9525">
            <a:noFill/>
            <a:round/>
            <a:headEnd/>
            <a:tailEnd/>
          </a:ln>
        </p:spPr>
        <p:txBody>
          <a:bodyPr lIns="90000" tIns="62640" rIns="90000" bIns="45000"/>
          <a:lstStyle/>
          <a:p>
            <a:pPr algn="ctr" hangingPunct="0">
              <a:lnSpc>
                <a:spcPct val="93000"/>
              </a:lnSpc>
              <a:buClr>
                <a:srgbClr val="000000"/>
              </a:buClr>
              <a:buSzPct val="100000"/>
            </a:pPr>
            <a:r>
              <a:rPr lang="en-US" sz="3600" b="1" dirty="0" smtClean="0">
                <a:solidFill>
                  <a:srgbClr val="000000"/>
                </a:solidFill>
                <a:cs typeface="Times New Roman" pitchFamily="18" charset="0"/>
              </a:rPr>
              <a:t>Damien </a:t>
            </a:r>
            <a:r>
              <a:rPr lang="en-US" sz="3600" b="1" dirty="0" err="1">
                <a:solidFill>
                  <a:srgbClr val="000000"/>
                </a:solidFill>
                <a:cs typeface="Times New Roman" pitchFamily="18" charset="0"/>
              </a:rPr>
              <a:t>Dupré</a:t>
            </a:r>
            <a:r>
              <a:rPr lang="en-US" sz="3600" b="1" dirty="0">
                <a:solidFill>
                  <a:srgbClr val="000000"/>
                </a:solidFill>
                <a:cs typeface="Times New Roman" pitchFamily="18" charset="0"/>
              </a:rPr>
              <a:t> &amp; Anna </a:t>
            </a:r>
            <a:r>
              <a:rPr lang="en-US" sz="3600" b="1" dirty="0" err="1">
                <a:solidFill>
                  <a:srgbClr val="000000"/>
                </a:solidFill>
                <a:cs typeface="Times New Roman" pitchFamily="18" charset="0"/>
              </a:rPr>
              <a:t>Tcherkassof</a:t>
            </a:r>
            <a:r>
              <a:rPr lang="en-US" sz="3600" b="1" dirty="0">
                <a:solidFill>
                  <a:srgbClr val="000000"/>
                </a:solidFill>
                <a:cs typeface="Times New Roman" pitchFamily="18" charset="0"/>
              </a:rPr>
              <a:t>  </a:t>
            </a:r>
            <a:endParaRPr lang="en-US" sz="3600" b="1" baseline="59000" dirty="0">
              <a:solidFill>
                <a:srgbClr val="000000"/>
              </a:solidFill>
              <a:cs typeface="Times New Roman" pitchFamily="18" charset="0"/>
            </a:endParaRPr>
          </a:p>
          <a:p>
            <a:pPr algn="ctr" hangingPunct="0">
              <a:lnSpc>
                <a:spcPct val="93000"/>
              </a:lnSpc>
              <a:buClr>
                <a:srgbClr val="000000"/>
              </a:buClr>
              <a:buSzPct val="100000"/>
              <a:buFont typeface="Times New Roman" pitchFamily="18" charset="0"/>
              <a:buNone/>
            </a:pPr>
            <a:r>
              <a:rPr lang="en-US" sz="2800" dirty="0" smtClean="0"/>
              <a:t>LIP PC2S, </a:t>
            </a:r>
            <a:r>
              <a:rPr lang="en-US" sz="2800" dirty="0"/>
              <a:t>University of </a:t>
            </a:r>
            <a:r>
              <a:rPr lang="en-US" sz="2800" dirty="0" smtClean="0"/>
              <a:t>Grenoble, France</a:t>
            </a:r>
          </a:p>
          <a:p>
            <a:pPr algn="ctr" hangingPunct="0">
              <a:lnSpc>
                <a:spcPct val="93000"/>
              </a:lnSpc>
              <a:buClr>
                <a:srgbClr val="000000"/>
              </a:buClr>
              <a:buSzPct val="100000"/>
              <a:buFont typeface="Times New Roman" pitchFamily="18" charset="0"/>
              <a:buNone/>
            </a:pPr>
            <a:r>
              <a:rPr lang="en-US" sz="2800" dirty="0" smtClean="0"/>
              <a:t>Damien.Dupre@upmf-grenoble.fr</a:t>
            </a:r>
          </a:p>
          <a:p>
            <a:pPr algn="ctr" hangingPunct="0">
              <a:lnSpc>
                <a:spcPct val="93000"/>
              </a:lnSpc>
              <a:buClr>
                <a:srgbClr val="000000"/>
              </a:buClr>
              <a:buSzPct val="100000"/>
              <a:buFont typeface="Times New Roman" pitchFamily="18" charset="0"/>
              <a:buNone/>
            </a:pPr>
            <a:r>
              <a:rPr lang="en-US" sz="2800" dirty="0" smtClean="0"/>
              <a:t>Anna.Tcherkassof@upmf-grenoble.fr</a:t>
            </a:r>
          </a:p>
          <a:p>
            <a:pPr algn="ctr" hangingPunct="0">
              <a:lnSpc>
                <a:spcPct val="93000"/>
              </a:lnSpc>
              <a:buClr>
                <a:srgbClr val="000000"/>
              </a:buClr>
              <a:buSzPct val="100000"/>
              <a:buFont typeface="Times New Roman" pitchFamily="18" charset="0"/>
              <a:buNone/>
            </a:pPr>
            <a:endParaRPr lang="en-US" sz="2800" dirty="0" smtClean="0"/>
          </a:p>
          <a:p>
            <a:pPr algn="ctr" hangingPunct="0">
              <a:lnSpc>
                <a:spcPct val="93000"/>
              </a:lnSpc>
              <a:buClr>
                <a:srgbClr val="000000"/>
              </a:buClr>
              <a:buSzPct val="100000"/>
              <a:buFont typeface="Times New Roman" pitchFamily="18" charset="0"/>
              <a:buNone/>
            </a:pPr>
            <a:endParaRPr lang="en-US" sz="2800" dirty="0">
              <a:solidFill>
                <a:srgbClr val="000000"/>
              </a:solidFill>
            </a:endParaRPr>
          </a:p>
        </p:txBody>
      </p:sp>
      <p:sp>
        <p:nvSpPr>
          <p:cNvPr id="314" name="Text Box 18"/>
          <p:cNvSpPr txBox="1">
            <a:spLocks noChangeArrowheads="1"/>
          </p:cNvSpPr>
          <p:nvPr/>
        </p:nvSpPr>
        <p:spPr bwMode="auto">
          <a:xfrm>
            <a:off x="591990" y="41492113"/>
            <a:ext cx="3183260" cy="531934"/>
          </a:xfrm>
          <a:prstGeom prst="rect">
            <a:avLst/>
          </a:prstGeom>
          <a:noFill/>
          <a:ln w="9525">
            <a:noFill/>
            <a:round/>
            <a:headEnd/>
            <a:tailEnd/>
          </a:ln>
        </p:spPr>
        <p:txBody>
          <a:bodyPr lIns="90000" tIns="62640" rIns="90000" bIns="45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Lst>
            </a:pPr>
            <a:r>
              <a:rPr lang="en-US" sz="2000" dirty="0" smtClean="0">
                <a:solidFill>
                  <a:srgbClr val="000000"/>
                </a:solidFill>
              </a:rPr>
              <a:t>CERE 2012, May 2-5, Canterbury, England</a:t>
            </a:r>
            <a:endParaRPr lang="en-US" sz="2000" dirty="0">
              <a:solidFill>
                <a:srgbClr val="000000"/>
              </a:solidFill>
            </a:endParaRPr>
          </a:p>
        </p:txBody>
      </p:sp>
      <p:sp>
        <p:nvSpPr>
          <p:cNvPr id="315" name="ZoneTexte 29"/>
          <p:cNvSpPr txBox="1">
            <a:spLocks noChangeArrowheads="1"/>
          </p:cNvSpPr>
          <p:nvPr/>
        </p:nvSpPr>
        <p:spPr bwMode="auto">
          <a:xfrm>
            <a:off x="591990" y="12184857"/>
            <a:ext cx="2627453" cy="607539"/>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en-US" sz="3600" b="1" i="1" dirty="0">
                <a:solidFill>
                  <a:srgbClr val="000000"/>
                </a:solidFill>
              </a:rPr>
              <a:t>Method</a:t>
            </a:r>
          </a:p>
        </p:txBody>
      </p:sp>
      <p:sp>
        <p:nvSpPr>
          <p:cNvPr id="316" name="ZoneTexte 35"/>
          <p:cNvSpPr txBox="1">
            <a:spLocks noChangeArrowheads="1"/>
          </p:cNvSpPr>
          <p:nvPr/>
        </p:nvSpPr>
        <p:spPr bwMode="auto">
          <a:xfrm>
            <a:off x="5704558" y="20825817"/>
            <a:ext cx="4744732" cy="1809791"/>
          </a:xfrm>
          <a:prstGeom prst="rect">
            <a:avLst/>
          </a:prstGeom>
          <a:noFill/>
          <a:ln w="9525">
            <a:noFill/>
            <a:miter lim="800000"/>
            <a:headEnd/>
            <a:tailEnd/>
          </a:ln>
        </p:spPr>
        <p:txBody>
          <a:bodyPr wrap="square">
            <a:spAutoFit/>
          </a:bodyPr>
          <a:lstStyle/>
          <a:p>
            <a:pPr algn="r" hangingPunct="0">
              <a:lnSpc>
                <a:spcPct val="93000"/>
              </a:lnSpc>
              <a:buClr>
                <a:srgbClr val="000000"/>
              </a:buClr>
              <a:buSzPct val="100000"/>
              <a:buFont typeface="Times New Roman" pitchFamily="18" charset="0"/>
              <a:buNone/>
            </a:pPr>
            <a:r>
              <a:rPr lang="en-US" sz="2400" dirty="0">
                <a:solidFill>
                  <a:srgbClr val="000000"/>
                </a:solidFill>
              </a:rPr>
              <a:t>Figure </a:t>
            </a:r>
            <a:r>
              <a:rPr lang="en-US" sz="2400" dirty="0" smtClean="0">
                <a:solidFill>
                  <a:srgbClr val="000000"/>
                </a:solidFill>
              </a:rPr>
              <a:t>2.</a:t>
            </a:r>
          </a:p>
          <a:p>
            <a:pPr algn="r" hangingPunct="0">
              <a:lnSpc>
                <a:spcPct val="93000"/>
              </a:lnSpc>
              <a:buClr>
                <a:srgbClr val="000000"/>
              </a:buClr>
              <a:buSzPct val="100000"/>
              <a:buFont typeface="Times New Roman" pitchFamily="18" charset="0"/>
              <a:buNone/>
            </a:pPr>
            <a:r>
              <a:rPr lang="en-US" sz="2400" dirty="0" smtClean="0">
                <a:solidFill>
                  <a:srgbClr val="000000"/>
                </a:solidFill>
              </a:rPr>
              <a:t>The 10 stimuli were randomly display to 47 students which were asked to indicate what the face expressed</a:t>
            </a:r>
            <a:endParaRPr lang="en-US" sz="2400" dirty="0"/>
          </a:p>
        </p:txBody>
      </p:sp>
      <p:sp>
        <p:nvSpPr>
          <p:cNvPr id="317" name="ZoneTexte 29"/>
          <p:cNvSpPr txBox="1">
            <a:spLocks noChangeArrowheads="1"/>
          </p:cNvSpPr>
          <p:nvPr/>
        </p:nvSpPr>
        <p:spPr bwMode="auto">
          <a:xfrm>
            <a:off x="591990" y="4912049"/>
            <a:ext cx="3312369" cy="607539"/>
          </a:xfrm>
          <a:prstGeom prst="rect">
            <a:avLst/>
          </a:prstGeom>
          <a:noFill/>
          <a:ln w="9525">
            <a:noFill/>
            <a:miter lim="800000"/>
            <a:headEnd/>
            <a:tailEnd/>
          </a:ln>
        </p:spPr>
        <p:txBody>
          <a:bodyPr wrap="square">
            <a:spAutoFit/>
          </a:bodyPr>
          <a:lstStyle/>
          <a:p>
            <a:pPr hangingPunct="0">
              <a:lnSpc>
                <a:spcPct val="93000"/>
              </a:lnSpc>
              <a:buClr>
                <a:srgbClr val="000000"/>
              </a:buClr>
              <a:buSzPct val="100000"/>
              <a:buFont typeface="Times New Roman" pitchFamily="18" charset="0"/>
              <a:buNone/>
            </a:pPr>
            <a:r>
              <a:rPr lang="en-US" sz="3600" b="1" i="1" dirty="0" smtClean="0">
                <a:solidFill>
                  <a:srgbClr val="000000"/>
                </a:solidFill>
              </a:rPr>
              <a:t>Introduction</a:t>
            </a:r>
            <a:endParaRPr lang="en-US" sz="3600" b="1" i="1" dirty="0">
              <a:solidFill>
                <a:srgbClr val="000000"/>
              </a:solidFill>
            </a:endParaRPr>
          </a:p>
        </p:txBody>
      </p:sp>
      <p:sp>
        <p:nvSpPr>
          <p:cNvPr id="318" name="ZoneTexte 317"/>
          <p:cNvSpPr txBox="1"/>
          <p:nvPr/>
        </p:nvSpPr>
        <p:spPr>
          <a:xfrm>
            <a:off x="736006" y="24066177"/>
            <a:ext cx="13681520" cy="3046988"/>
          </a:xfrm>
          <a:prstGeom prst="rect">
            <a:avLst/>
          </a:prstGeom>
          <a:noFill/>
        </p:spPr>
        <p:txBody>
          <a:bodyPr wrap="square" rtlCol="0">
            <a:spAutoFit/>
          </a:bodyPr>
          <a:lstStyle/>
          <a:p>
            <a:pPr algn="just"/>
            <a:r>
              <a:rPr lang="en-GB" sz="3200" dirty="0" smtClean="0"/>
              <a:t>The answer-categorisation task reveal that EFEs are mainly interpreted with basic emotional and cognitive  appraisal words (respectively 31% and 26% of the interpretations, see Table 1). However EFEs are also interpreted with other words (19%) such as cognitive states (e.g. “</a:t>
            </a:r>
            <a:r>
              <a:rPr lang="en-GB" sz="3200" i="1" dirty="0" smtClean="0"/>
              <a:t>thinking</a:t>
            </a:r>
            <a:r>
              <a:rPr lang="en-GB" sz="3200" dirty="0" smtClean="0"/>
              <a:t>”, “</a:t>
            </a:r>
            <a:r>
              <a:rPr lang="en-GB" sz="3200" i="1" dirty="0" smtClean="0"/>
              <a:t>reflecting</a:t>
            </a:r>
            <a:r>
              <a:rPr lang="en-GB" sz="3200" dirty="0" smtClean="0"/>
              <a:t>”), psychological states (e.g. “</a:t>
            </a:r>
            <a:r>
              <a:rPr lang="en-GB" sz="3200" i="1" dirty="0" smtClean="0"/>
              <a:t>depressed</a:t>
            </a:r>
            <a:r>
              <a:rPr lang="en-GB" sz="3200" dirty="0" smtClean="0"/>
              <a:t>”, “</a:t>
            </a:r>
            <a:r>
              <a:rPr lang="en-GB" sz="3200" i="1" dirty="0" smtClean="0"/>
              <a:t>anxious</a:t>
            </a:r>
            <a:r>
              <a:rPr lang="en-GB" sz="3200" dirty="0" smtClean="0"/>
              <a:t>”) or physical descriptions (e.g. “</a:t>
            </a:r>
            <a:r>
              <a:rPr lang="en-GB" sz="3200" i="1" dirty="0" smtClean="0"/>
              <a:t>old</a:t>
            </a:r>
            <a:r>
              <a:rPr lang="en-GB" sz="3200" dirty="0" smtClean="0"/>
              <a:t>”, “</a:t>
            </a:r>
            <a:r>
              <a:rPr lang="en-GB" sz="3200" i="1" dirty="0" smtClean="0"/>
              <a:t>ugly</a:t>
            </a:r>
            <a:r>
              <a:rPr lang="en-GB" sz="3200" dirty="0" smtClean="0"/>
              <a:t>”, “</a:t>
            </a:r>
            <a:r>
              <a:rPr lang="en-GB" sz="3200" i="1" dirty="0" smtClean="0"/>
              <a:t>alcoholic</a:t>
            </a:r>
            <a:r>
              <a:rPr lang="en-GB" sz="3200" dirty="0" smtClean="0"/>
              <a:t>”). </a:t>
            </a:r>
            <a:endParaRPr lang="fr-FR" dirty="0"/>
          </a:p>
        </p:txBody>
      </p:sp>
      <p:sp>
        <p:nvSpPr>
          <p:cNvPr id="319" name="ZoneTexte 318"/>
          <p:cNvSpPr txBox="1"/>
          <p:nvPr/>
        </p:nvSpPr>
        <p:spPr>
          <a:xfrm>
            <a:off x="663998" y="5560121"/>
            <a:ext cx="9505056" cy="5509200"/>
          </a:xfrm>
          <a:prstGeom prst="rect">
            <a:avLst/>
          </a:prstGeom>
          <a:noFill/>
        </p:spPr>
        <p:txBody>
          <a:bodyPr wrap="square" rtlCol="0">
            <a:spAutoFit/>
          </a:bodyPr>
          <a:lstStyle/>
          <a:p>
            <a:pPr algn="just"/>
            <a:r>
              <a:rPr lang="en-GB" sz="3200" b="1" i="1" dirty="0" smtClean="0"/>
              <a:t>How are emotional facial expressions (EFEs) interpreted? </a:t>
            </a:r>
            <a:r>
              <a:rPr lang="en-GB" sz="3200" dirty="0" smtClean="0"/>
              <a:t>The answer varies according to theories:</a:t>
            </a:r>
          </a:p>
          <a:p>
            <a:pPr marL="457200" indent="-371475" algn="just">
              <a:buFont typeface="Wingdings" pitchFamily="2" charset="2"/>
              <a:buChar char="§"/>
            </a:pPr>
            <a:r>
              <a:rPr lang="en-GB" sz="3200" dirty="0" smtClean="0"/>
              <a:t>For </a:t>
            </a:r>
            <a:r>
              <a:rPr lang="en-GB" sz="3200" b="1" i="1" dirty="0" smtClean="0"/>
              <a:t>emotional theory</a:t>
            </a:r>
            <a:r>
              <a:rPr lang="en-GB" sz="3200" dirty="0" smtClean="0"/>
              <a:t>, </a:t>
            </a:r>
            <a:r>
              <a:rPr lang="en-GB" sz="3200" i="1" dirty="0" smtClean="0"/>
              <a:t>EFEs </a:t>
            </a:r>
            <a:r>
              <a:rPr lang="en-GB" sz="3200" dirty="0" smtClean="0"/>
              <a:t>are interpreted with basic emotional labels;</a:t>
            </a:r>
          </a:p>
          <a:p>
            <a:pPr marL="457200" indent="-371475" algn="just">
              <a:buFont typeface="Wingdings" pitchFamily="2" charset="2"/>
              <a:buChar char="§"/>
            </a:pPr>
            <a:r>
              <a:rPr lang="en-GB" sz="3200" dirty="0" smtClean="0"/>
              <a:t>For </a:t>
            </a:r>
            <a:r>
              <a:rPr lang="en-GB" sz="3200" b="1" i="1" dirty="0" smtClean="0"/>
              <a:t>cognitive appraisal theory</a:t>
            </a:r>
            <a:r>
              <a:rPr lang="en-GB" sz="3200" dirty="0" smtClean="0"/>
              <a:t>, people are able to interpret appraisals driven by the face;</a:t>
            </a:r>
          </a:p>
          <a:p>
            <a:pPr marL="457200" indent="-371475" algn="just">
              <a:buFont typeface="Wingdings" pitchFamily="2" charset="2"/>
              <a:buChar char="§"/>
            </a:pPr>
            <a:r>
              <a:rPr lang="en-GB" sz="3200" dirty="0" smtClean="0"/>
              <a:t>For  </a:t>
            </a:r>
            <a:r>
              <a:rPr lang="en-GB" sz="3200" b="1" i="1" dirty="0" smtClean="0"/>
              <a:t>action readiness theory</a:t>
            </a:r>
            <a:r>
              <a:rPr lang="en-GB" sz="3200" dirty="0" smtClean="0"/>
              <a:t>, EFEs express  behavioural readiness;</a:t>
            </a:r>
          </a:p>
          <a:p>
            <a:pPr marL="457200" indent="-371475" algn="just">
              <a:buFont typeface="Wingdings" pitchFamily="2" charset="2"/>
              <a:buChar char="§"/>
            </a:pPr>
            <a:r>
              <a:rPr lang="en-GB" sz="3200" dirty="0" smtClean="0"/>
              <a:t>For </a:t>
            </a:r>
            <a:r>
              <a:rPr lang="en-GB" sz="3200" b="1" i="1" dirty="0" smtClean="0"/>
              <a:t>behavioural ecology view</a:t>
            </a:r>
            <a:r>
              <a:rPr lang="en-GB" sz="3200" dirty="0" smtClean="0"/>
              <a:t>, facial expressions reveal social messages.</a:t>
            </a:r>
            <a:endParaRPr lang="en-US" sz="3200" dirty="0" smtClean="0"/>
          </a:p>
        </p:txBody>
      </p:sp>
      <p:sp>
        <p:nvSpPr>
          <p:cNvPr id="320" name="ZoneTexte 319"/>
          <p:cNvSpPr txBox="1"/>
          <p:nvPr/>
        </p:nvSpPr>
        <p:spPr>
          <a:xfrm>
            <a:off x="519982" y="13120962"/>
            <a:ext cx="9505056" cy="584775"/>
          </a:xfrm>
          <a:prstGeom prst="rect">
            <a:avLst/>
          </a:prstGeom>
          <a:noFill/>
        </p:spPr>
        <p:txBody>
          <a:bodyPr wrap="square" rtlCol="0">
            <a:spAutoFit/>
          </a:bodyPr>
          <a:lstStyle/>
          <a:p>
            <a:r>
              <a:rPr lang="en-US" sz="3200" b="1" i="1" dirty="0" smtClean="0"/>
              <a:t>1. Stimuli: dynamic and spontaneous EFEs</a:t>
            </a:r>
            <a:endParaRPr lang="en-US" sz="3200" b="1" i="1" dirty="0"/>
          </a:p>
        </p:txBody>
      </p:sp>
      <p:sp>
        <p:nvSpPr>
          <p:cNvPr id="321" name="ZoneTexte 320"/>
          <p:cNvSpPr txBox="1"/>
          <p:nvPr/>
        </p:nvSpPr>
        <p:spPr>
          <a:xfrm>
            <a:off x="519982" y="17081401"/>
            <a:ext cx="7272808" cy="584775"/>
          </a:xfrm>
          <a:prstGeom prst="rect">
            <a:avLst/>
          </a:prstGeom>
          <a:noFill/>
        </p:spPr>
        <p:txBody>
          <a:bodyPr wrap="square" rtlCol="0">
            <a:spAutoFit/>
          </a:bodyPr>
          <a:lstStyle/>
          <a:p>
            <a:r>
              <a:rPr lang="en-US" sz="3200" b="1" i="1" dirty="0" smtClean="0"/>
              <a:t>2. Free recognition paradigm</a:t>
            </a:r>
            <a:endParaRPr lang="en-US" sz="3200" b="1" i="1" dirty="0"/>
          </a:p>
        </p:txBody>
      </p:sp>
      <p:sp>
        <p:nvSpPr>
          <p:cNvPr id="322" name="Text Box 4"/>
          <p:cNvSpPr txBox="1">
            <a:spLocks noChangeArrowheads="1"/>
          </p:cNvSpPr>
          <p:nvPr/>
        </p:nvSpPr>
        <p:spPr bwMode="auto">
          <a:xfrm>
            <a:off x="591990" y="17657465"/>
            <a:ext cx="13825536" cy="1944216"/>
          </a:xfrm>
          <a:prstGeom prst="rect">
            <a:avLst/>
          </a:prstGeom>
          <a:noFill/>
          <a:ln w="9525">
            <a:noFill/>
            <a:round/>
            <a:headEnd/>
            <a:tailEnd/>
          </a:ln>
        </p:spPr>
        <p:txBody>
          <a:bodyPr lIns="90000" tIns="76752" rIns="90000" bIns="45000"/>
          <a:lstStyle/>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00"/>
                </a:solidFill>
              </a:rPr>
              <a:t>Forty-seven participants (42 females and 5 males students) were asked to freely indicate after each EFE displays what the face expressed (Fig. 1 &amp; 2).</a:t>
            </a: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spcBef>
                <a:spcPts val="12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i="1" dirty="0"/>
          </a:p>
        </p:txBody>
      </p:sp>
      <p:pic>
        <p:nvPicPr>
          <p:cNvPr id="323" name="Picture 79" descr="C:\Users\Damien\Desktop\Doc\logo lip.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9809014" y="2679801"/>
            <a:ext cx="1296144" cy="2288761"/>
          </a:xfrm>
          <a:prstGeom prst="rect">
            <a:avLst/>
          </a:prstGeom>
          <a:noFill/>
        </p:spPr>
      </p:pic>
      <p:pic>
        <p:nvPicPr>
          <p:cNvPr id="324" name="Picture 8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034150" y="2535785"/>
            <a:ext cx="2429017" cy="1887713"/>
          </a:xfrm>
          <a:prstGeom prst="rect">
            <a:avLst/>
          </a:prstGeom>
          <a:noFill/>
          <a:ln w="9525">
            <a:noFill/>
            <a:miter lim="800000"/>
            <a:headEnd/>
            <a:tailEnd/>
          </a:ln>
        </p:spPr>
      </p:pic>
      <p:sp>
        <p:nvSpPr>
          <p:cNvPr id="325" name="ZoneTexte 324"/>
          <p:cNvSpPr txBox="1"/>
          <p:nvPr/>
        </p:nvSpPr>
        <p:spPr>
          <a:xfrm>
            <a:off x="15929694" y="13841041"/>
            <a:ext cx="12961440" cy="584775"/>
          </a:xfrm>
          <a:prstGeom prst="rect">
            <a:avLst/>
          </a:prstGeom>
          <a:noFill/>
        </p:spPr>
        <p:txBody>
          <a:bodyPr wrap="square" rtlCol="0">
            <a:spAutoFit/>
          </a:bodyPr>
          <a:lstStyle/>
          <a:p>
            <a:pPr algn="just"/>
            <a:r>
              <a:rPr lang="en-US" sz="3200" dirty="0" smtClean="0"/>
              <a:t>Each video EFE was described by 47 words or sentences.</a:t>
            </a:r>
            <a:endParaRPr lang="en-US" sz="3200" dirty="0"/>
          </a:p>
        </p:txBody>
      </p:sp>
      <p:sp>
        <p:nvSpPr>
          <p:cNvPr id="326" name="ZoneTexte 325"/>
          <p:cNvSpPr txBox="1"/>
          <p:nvPr/>
        </p:nvSpPr>
        <p:spPr>
          <a:xfrm>
            <a:off x="15929694" y="13120961"/>
            <a:ext cx="12961440" cy="584775"/>
          </a:xfrm>
          <a:prstGeom prst="rect">
            <a:avLst/>
          </a:prstGeom>
          <a:noFill/>
        </p:spPr>
        <p:txBody>
          <a:bodyPr wrap="square" rtlCol="0">
            <a:spAutoFit/>
          </a:bodyPr>
          <a:lstStyle/>
          <a:p>
            <a:r>
              <a:rPr lang="en-US" sz="3200" b="1" i="1" dirty="0"/>
              <a:t>3</a:t>
            </a:r>
            <a:r>
              <a:rPr lang="en-US" sz="3200" b="1" i="1" dirty="0" smtClean="0"/>
              <a:t>. The categorization of the free interpretations</a:t>
            </a:r>
            <a:endParaRPr lang="en-US" sz="3200" b="1" i="1" dirty="0"/>
          </a:p>
        </p:txBody>
      </p:sp>
      <p:sp>
        <p:nvSpPr>
          <p:cNvPr id="327" name="Text Box 4"/>
          <p:cNvSpPr txBox="1">
            <a:spLocks noChangeArrowheads="1"/>
          </p:cNvSpPr>
          <p:nvPr/>
        </p:nvSpPr>
        <p:spPr bwMode="auto">
          <a:xfrm>
            <a:off x="16001702" y="14561121"/>
            <a:ext cx="13177464" cy="1944216"/>
          </a:xfrm>
          <a:prstGeom prst="rect">
            <a:avLst/>
          </a:prstGeom>
          <a:noFill/>
          <a:ln w="9525">
            <a:noFill/>
            <a:round/>
            <a:headEnd/>
            <a:tailEnd/>
          </a:ln>
        </p:spPr>
        <p:txBody>
          <a:bodyPr lIns="90000" tIns="76752" rIns="90000" bIns="45000"/>
          <a:lstStyle/>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0000"/>
                </a:solidFill>
              </a:rPr>
              <a:t>In order to classify them in a theoretical category (basic emotion, cognitive appraisal, social message or action readiness) plus a “none of these” category (Fig. 3), 150 students were asked to assess them in a pencil paper experiment (10 groups of 15 students).   </a:t>
            </a: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a:solidFill>
                <a:srgbClr val="000000"/>
              </a:solidFill>
            </a:endParaRPr>
          </a:p>
          <a:p>
            <a:pPr algn="just" hangingPunct="0">
              <a:lnSpc>
                <a:spcPct val="93000"/>
              </a:lnSpc>
              <a:spcBef>
                <a:spcPts val="1200"/>
              </a:spcBef>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800" i="1" dirty="0"/>
          </a:p>
        </p:txBody>
      </p:sp>
      <p:cxnSp>
        <p:nvCxnSpPr>
          <p:cNvPr id="328" name="Connecteur droit 327"/>
          <p:cNvCxnSpPr/>
          <p:nvPr/>
        </p:nvCxnSpPr>
        <p:spPr bwMode="auto">
          <a:xfrm>
            <a:off x="4768454" y="22842041"/>
            <a:ext cx="9649072" cy="0"/>
          </a:xfrm>
          <a:prstGeom prst="line">
            <a:avLst/>
          </a:prstGeom>
          <a:solidFill>
            <a:srgbClr val="00B8FF"/>
          </a:solidFill>
          <a:ln w="9525" cap="flat" cmpd="sng" algn="ctr">
            <a:solidFill>
              <a:schemeClr val="tx1"/>
            </a:solidFill>
            <a:prstDash val="solid"/>
            <a:round/>
            <a:headEnd type="none" w="med" len="med"/>
            <a:tailEnd type="none" w="med" len="med"/>
          </a:ln>
          <a:effectLst/>
        </p:spPr>
      </p:cxnSp>
      <p:pic>
        <p:nvPicPr>
          <p:cNvPr id="333" name="Picture 3" descr="C:\Users\Damien\Desktop\Doc\MasterII_2009-2010\Présentation Margueritte\PassationJugement.jpg"/>
          <p:cNvPicPr>
            <a:picLocks noChangeAspect="1" noChangeArrowheads="1"/>
          </p:cNvPicPr>
          <p:nvPr/>
        </p:nvPicPr>
        <p:blipFill>
          <a:blip r:embed="rId5" cstate="print"/>
          <a:srcRect/>
          <a:stretch>
            <a:fillRect/>
          </a:stretch>
        </p:blipFill>
        <p:spPr bwMode="auto">
          <a:xfrm>
            <a:off x="591990" y="19385657"/>
            <a:ext cx="3672408" cy="2922625"/>
          </a:xfrm>
          <a:prstGeom prst="rect">
            <a:avLst/>
          </a:prstGeom>
          <a:noFill/>
        </p:spPr>
      </p:pic>
      <p:sp>
        <p:nvSpPr>
          <p:cNvPr id="370" name="ZoneTexte 369"/>
          <p:cNvSpPr txBox="1"/>
          <p:nvPr/>
        </p:nvSpPr>
        <p:spPr>
          <a:xfrm>
            <a:off x="11177166" y="5523529"/>
            <a:ext cx="18794088" cy="5509200"/>
          </a:xfrm>
          <a:prstGeom prst="rect">
            <a:avLst/>
          </a:prstGeom>
          <a:noFill/>
        </p:spPr>
        <p:txBody>
          <a:bodyPr wrap="square" rtlCol="0">
            <a:spAutoFit/>
          </a:bodyPr>
          <a:lstStyle/>
          <a:p>
            <a:pPr marL="85725" algn="just"/>
            <a:r>
              <a:rPr lang="en-GB" sz="3200" dirty="0" smtClean="0"/>
              <a:t>Empirical evidence support each of these theories (</a:t>
            </a:r>
            <a:r>
              <a:rPr lang="en-GB" sz="3200" dirty="0" err="1" smtClean="0"/>
              <a:t>Yik</a:t>
            </a:r>
            <a:r>
              <a:rPr lang="en-GB" sz="3200" dirty="0" smtClean="0"/>
              <a:t> &amp; </a:t>
            </a:r>
            <a:r>
              <a:rPr lang="en-GB" sz="3200" dirty="0" err="1" smtClean="0"/>
              <a:t>Russel</a:t>
            </a:r>
            <a:r>
              <a:rPr lang="en-GB" sz="3200" dirty="0" smtClean="0"/>
              <a:t>, 1999; </a:t>
            </a:r>
            <a:r>
              <a:rPr lang="en-GB" sz="3200" dirty="0" err="1" smtClean="0"/>
              <a:t>Horstmann</a:t>
            </a:r>
            <a:r>
              <a:rPr lang="en-GB" sz="3200" dirty="0" smtClean="0"/>
              <a:t>, 2003; Scherer &amp; </a:t>
            </a:r>
            <a:r>
              <a:rPr lang="en-GB" sz="3200" dirty="0" err="1" smtClean="0"/>
              <a:t>Grandjean</a:t>
            </a:r>
            <a:r>
              <a:rPr lang="en-GB" sz="3200" dirty="0" smtClean="0"/>
              <a:t>, 2008). However several methodological critics flaws weaken their results.</a:t>
            </a:r>
          </a:p>
          <a:p>
            <a:pPr marL="542925" indent="-542925" algn="just" defTabSz="542925">
              <a:buFont typeface="Wingdings" pitchFamily="2" charset="2"/>
              <a:buChar char="Ø"/>
            </a:pPr>
            <a:r>
              <a:rPr lang="en-US" sz="3200" dirty="0" smtClean="0"/>
              <a:t>Firstly, the use of a forced choice paradigm for facial recognition implies not only an artificial recognition agreement but also an artificial choice which could not appear if a “none of these” category was used, among other things. </a:t>
            </a:r>
          </a:p>
          <a:p>
            <a:pPr marL="542925" indent="-542925" algn="just" defTabSz="542925">
              <a:buFont typeface="Wingdings" pitchFamily="2" charset="2"/>
              <a:buChar char="Ø"/>
            </a:pPr>
            <a:r>
              <a:rPr lang="en-GB" sz="3200" dirty="0" smtClean="0"/>
              <a:t>Secondly, the use of posed and static facial expressions as stimuli may bias the facial interpretation (static and posed stimuli are easier to recognize because they are chosen to be prototypical).</a:t>
            </a:r>
            <a:endParaRPr lang="en-US" sz="3200" dirty="0" smtClean="0"/>
          </a:p>
          <a:p>
            <a:pPr marL="542925" indent="-542925" algn="just" defTabSz="542925"/>
            <a:endParaRPr lang="en-US" sz="3200" dirty="0" smtClean="0"/>
          </a:p>
          <a:p>
            <a:pPr algn="just" defTabSz="542925"/>
            <a:r>
              <a:rPr lang="en-US" sz="3200" dirty="0" smtClean="0"/>
              <a:t>Thus to compare the prediction of these 4 theories we choose to study the interpretation of dynamic and spontaneous EFEs with a free recognition paradigm.</a:t>
            </a:r>
          </a:p>
          <a:p>
            <a:endParaRPr lang="fr-FR" sz="3200" dirty="0"/>
          </a:p>
        </p:txBody>
      </p:sp>
      <p:sp>
        <p:nvSpPr>
          <p:cNvPr id="372" name="ZoneTexte 371"/>
          <p:cNvSpPr txBox="1"/>
          <p:nvPr/>
        </p:nvSpPr>
        <p:spPr>
          <a:xfrm>
            <a:off x="519982" y="15353209"/>
            <a:ext cx="13897544" cy="1569660"/>
          </a:xfrm>
          <a:prstGeom prst="rect">
            <a:avLst/>
          </a:prstGeom>
          <a:noFill/>
        </p:spPr>
        <p:txBody>
          <a:bodyPr wrap="square" rtlCol="0">
            <a:spAutoFit/>
          </a:bodyPr>
          <a:lstStyle/>
          <a:p>
            <a:pPr algn="just"/>
            <a:r>
              <a:rPr lang="en-US" sz="3200" dirty="0" smtClean="0">
                <a:solidFill>
                  <a:srgbClr val="000000"/>
                </a:solidFill>
              </a:rPr>
              <a:t>The 10 stimuli display 5 facial emotions (as self-reported: cheerfulness, interest, astonishment, boredom and a neutral expression), with a male and a female for each expression. Each stimuli lasts 10 seconds.</a:t>
            </a:r>
          </a:p>
        </p:txBody>
      </p:sp>
      <p:sp>
        <p:nvSpPr>
          <p:cNvPr id="373" name="ZoneTexte 29"/>
          <p:cNvSpPr txBox="1">
            <a:spLocks noChangeArrowheads="1"/>
          </p:cNvSpPr>
          <p:nvPr/>
        </p:nvSpPr>
        <p:spPr bwMode="auto">
          <a:xfrm>
            <a:off x="736006" y="23346097"/>
            <a:ext cx="2627453" cy="607539"/>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en-US" sz="3600" b="1" i="1" dirty="0" smtClean="0">
                <a:solidFill>
                  <a:srgbClr val="000000"/>
                </a:solidFill>
              </a:rPr>
              <a:t>Results</a:t>
            </a:r>
            <a:endParaRPr lang="en-US" sz="3600" b="1" i="1" dirty="0">
              <a:solidFill>
                <a:srgbClr val="000000"/>
              </a:solidFill>
            </a:endParaRPr>
          </a:p>
        </p:txBody>
      </p:sp>
      <p:cxnSp>
        <p:nvCxnSpPr>
          <p:cNvPr id="375" name="Connecteur droit 374"/>
          <p:cNvCxnSpPr/>
          <p:nvPr/>
        </p:nvCxnSpPr>
        <p:spPr bwMode="auto">
          <a:xfrm>
            <a:off x="4768454" y="11968833"/>
            <a:ext cx="9649072"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76" name="Connecteur droit 375"/>
          <p:cNvCxnSpPr/>
          <p:nvPr/>
        </p:nvCxnSpPr>
        <p:spPr bwMode="auto">
          <a:xfrm>
            <a:off x="15929694" y="11968833"/>
            <a:ext cx="9649072"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77" name="Connecteur droit 376"/>
          <p:cNvCxnSpPr/>
          <p:nvPr/>
        </p:nvCxnSpPr>
        <p:spPr bwMode="auto">
          <a:xfrm>
            <a:off x="15857686" y="22842041"/>
            <a:ext cx="9649072"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08" name="Groupe 107"/>
          <p:cNvGrpSpPr/>
          <p:nvPr/>
        </p:nvGrpSpPr>
        <p:grpSpPr>
          <a:xfrm>
            <a:off x="1312069" y="28602680"/>
            <a:ext cx="7776865" cy="6290537"/>
            <a:chOff x="20754230" y="25644161"/>
            <a:chExt cx="6480720" cy="4958399"/>
          </a:xfrm>
        </p:grpSpPr>
        <p:graphicFrame>
          <p:nvGraphicFramePr>
            <p:cNvPr id="374" name="Graphique 373"/>
            <p:cNvGraphicFramePr/>
            <p:nvPr/>
          </p:nvGraphicFramePr>
          <p:xfrm>
            <a:off x="20754230" y="26154409"/>
            <a:ext cx="6480720" cy="4032448"/>
          </p:xfrm>
          <a:graphic>
            <a:graphicData uri="http://schemas.openxmlformats.org/drawingml/2006/chart">
              <c:chart xmlns:c="http://schemas.openxmlformats.org/drawingml/2006/chart" xmlns:r="http://schemas.openxmlformats.org/officeDocument/2006/relationships" r:id="rId6"/>
            </a:graphicData>
          </a:graphic>
        </p:graphicFrame>
        <p:sp>
          <p:nvSpPr>
            <p:cNvPr id="378" name="ZoneTexte 377"/>
            <p:cNvSpPr txBox="1"/>
            <p:nvPr/>
          </p:nvSpPr>
          <p:spPr>
            <a:xfrm>
              <a:off x="23130494" y="30042841"/>
              <a:ext cx="1800200" cy="557978"/>
            </a:xfrm>
            <a:prstGeom prst="rect">
              <a:avLst/>
            </a:prstGeom>
            <a:noFill/>
          </p:spPr>
          <p:txBody>
            <a:bodyPr wrap="square" rtlCol="0">
              <a:spAutoFit/>
            </a:bodyPr>
            <a:lstStyle/>
            <a:p>
              <a:pPr algn="ctr"/>
              <a:r>
                <a:rPr lang="en-US" sz="2000" b="1" dirty="0" smtClean="0"/>
                <a:t>Behavioral Ecology View</a:t>
              </a:r>
              <a:endParaRPr lang="en-US" sz="2000" b="1" dirty="0"/>
            </a:p>
          </p:txBody>
        </p:sp>
        <p:sp>
          <p:nvSpPr>
            <p:cNvPr id="379" name="ZoneTexte 378"/>
            <p:cNvSpPr txBox="1"/>
            <p:nvPr/>
          </p:nvSpPr>
          <p:spPr>
            <a:xfrm>
              <a:off x="22014371" y="30042842"/>
              <a:ext cx="1440160" cy="557978"/>
            </a:xfrm>
            <a:prstGeom prst="rect">
              <a:avLst/>
            </a:prstGeom>
            <a:noFill/>
          </p:spPr>
          <p:txBody>
            <a:bodyPr wrap="square" rtlCol="0">
              <a:spAutoFit/>
            </a:bodyPr>
            <a:lstStyle/>
            <a:p>
              <a:pPr algn="ctr"/>
              <a:r>
                <a:rPr lang="en-US" sz="2000" b="1" dirty="0" smtClean="0"/>
                <a:t>Action Readiness</a:t>
              </a:r>
              <a:endParaRPr lang="en-US" sz="2000" b="1" dirty="0"/>
            </a:p>
          </p:txBody>
        </p:sp>
        <p:sp>
          <p:nvSpPr>
            <p:cNvPr id="380" name="ZoneTexte 379"/>
            <p:cNvSpPr txBox="1"/>
            <p:nvPr/>
          </p:nvSpPr>
          <p:spPr>
            <a:xfrm>
              <a:off x="20754231" y="30042842"/>
              <a:ext cx="1440160" cy="557978"/>
            </a:xfrm>
            <a:prstGeom prst="rect">
              <a:avLst/>
            </a:prstGeom>
            <a:noFill/>
          </p:spPr>
          <p:txBody>
            <a:bodyPr wrap="square" rtlCol="0">
              <a:spAutoFit/>
            </a:bodyPr>
            <a:lstStyle/>
            <a:p>
              <a:pPr algn="ctr"/>
              <a:r>
                <a:rPr lang="en-US" sz="2000" b="1" dirty="0" smtClean="0"/>
                <a:t>Cognitive Appraisal</a:t>
              </a:r>
              <a:endParaRPr lang="en-US" sz="2000" b="1" dirty="0"/>
            </a:p>
          </p:txBody>
        </p:sp>
        <p:sp>
          <p:nvSpPr>
            <p:cNvPr id="381" name="ZoneTexte 380"/>
            <p:cNvSpPr txBox="1"/>
            <p:nvPr/>
          </p:nvSpPr>
          <p:spPr>
            <a:xfrm>
              <a:off x="25938806" y="30114850"/>
              <a:ext cx="1080120" cy="315379"/>
            </a:xfrm>
            <a:prstGeom prst="rect">
              <a:avLst/>
            </a:prstGeom>
            <a:noFill/>
          </p:spPr>
          <p:txBody>
            <a:bodyPr wrap="square" rtlCol="0">
              <a:spAutoFit/>
            </a:bodyPr>
            <a:lstStyle/>
            <a:p>
              <a:pPr algn="ctr"/>
              <a:r>
                <a:rPr lang="en-US" sz="2000" b="1" dirty="0" smtClean="0"/>
                <a:t>Other</a:t>
              </a:r>
              <a:endParaRPr lang="en-US" sz="2000" b="1" dirty="0"/>
            </a:p>
          </p:txBody>
        </p:sp>
        <p:sp>
          <p:nvSpPr>
            <p:cNvPr id="382" name="ZoneTexte 381"/>
            <p:cNvSpPr txBox="1"/>
            <p:nvPr/>
          </p:nvSpPr>
          <p:spPr>
            <a:xfrm>
              <a:off x="24714670" y="30044582"/>
              <a:ext cx="1152128" cy="557978"/>
            </a:xfrm>
            <a:prstGeom prst="rect">
              <a:avLst/>
            </a:prstGeom>
            <a:noFill/>
          </p:spPr>
          <p:txBody>
            <a:bodyPr wrap="square" rtlCol="0">
              <a:spAutoFit/>
            </a:bodyPr>
            <a:lstStyle/>
            <a:p>
              <a:pPr algn="ctr"/>
              <a:r>
                <a:rPr lang="en-US" sz="2000" b="1" dirty="0" smtClean="0"/>
                <a:t>Basic Emotions</a:t>
              </a:r>
              <a:endParaRPr lang="en-US" sz="2000" b="1" dirty="0"/>
            </a:p>
          </p:txBody>
        </p:sp>
        <p:sp>
          <p:nvSpPr>
            <p:cNvPr id="383" name="ZoneTexte 382"/>
            <p:cNvSpPr txBox="1"/>
            <p:nvPr/>
          </p:nvSpPr>
          <p:spPr>
            <a:xfrm>
              <a:off x="20808782" y="25644161"/>
              <a:ext cx="5891564" cy="655018"/>
            </a:xfrm>
            <a:prstGeom prst="rect">
              <a:avLst/>
            </a:prstGeom>
            <a:noFill/>
          </p:spPr>
          <p:txBody>
            <a:bodyPr wrap="square" rtlCol="0">
              <a:spAutoFit/>
            </a:bodyPr>
            <a:lstStyle/>
            <a:p>
              <a:r>
                <a:rPr lang="en-US" sz="2400" dirty="0" smtClean="0"/>
                <a:t>Table 1. Overall categorization of the free interpretation </a:t>
              </a:r>
              <a:endParaRPr lang="en-US" sz="2400" dirty="0"/>
            </a:p>
          </p:txBody>
        </p:sp>
      </p:grpSp>
      <p:sp>
        <p:nvSpPr>
          <p:cNvPr id="350" name="Rectangle à coins arrondis 349"/>
          <p:cNvSpPr/>
          <p:nvPr/>
        </p:nvSpPr>
        <p:spPr>
          <a:xfrm>
            <a:off x="10457086" y="27753101"/>
            <a:ext cx="4536504" cy="432048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1" name="Picture 9"/>
          <p:cNvPicPr>
            <a:picLocks noChangeAspect="1" noChangeArrowheads="1"/>
          </p:cNvPicPr>
          <p:nvPr/>
        </p:nvPicPr>
        <p:blipFill>
          <a:blip r:embed="rId7" cstate="print"/>
          <a:srcRect/>
          <a:stretch>
            <a:fillRect/>
          </a:stretch>
        </p:blipFill>
        <p:spPr bwMode="auto">
          <a:xfrm>
            <a:off x="10529094" y="28185149"/>
            <a:ext cx="2120044" cy="1548000"/>
          </a:xfrm>
          <a:prstGeom prst="rect">
            <a:avLst/>
          </a:prstGeom>
          <a:noFill/>
          <a:ln w="9525">
            <a:noFill/>
            <a:round/>
            <a:headEnd/>
            <a:tailEnd/>
          </a:ln>
          <a:effectLst/>
        </p:spPr>
      </p:pic>
      <p:pic>
        <p:nvPicPr>
          <p:cNvPr id="353" name="Picture 11"/>
          <p:cNvPicPr>
            <a:picLocks noChangeAspect="1" noChangeArrowheads="1"/>
          </p:cNvPicPr>
          <p:nvPr/>
        </p:nvPicPr>
        <p:blipFill>
          <a:blip r:embed="rId8" cstate="print"/>
          <a:srcRect/>
          <a:stretch>
            <a:fillRect/>
          </a:stretch>
        </p:blipFill>
        <p:spPr bwMode="auto">
          <a:xfrm>
            <a:off x="12761342" y="28185149"/>
            <a:ext cx="2120041" cy="1548000"/>
          </a:xfrm>
          <a:prstGeom prst="rect">
            <a:avLst/>
          </a:prstGeom>
          <a:noFill/>
          <a:ln w="9525">
            <a:noFill/>
            <a:round/>
            <a:headEnd/>
            <a:tailEnd/>
          </a:ln>
          <a:effectLst/>
        </p:spPr>
      </p:pic>
      <p:sp>
        <p:nvSpPr>
          <p:cNvPr id="355" name="Text Box 15"/>
          <p:cNvSpPr txBox="1">
            <a:spLocks noChangeArrowheads="1"/>
          </p:cNvSpPr>
          <p:nvPr/>
        </p:nvSpPr>
        <p:spPr bwMode="auto">
          <a:xfrm>
            <a:off x="11944720" y="27825109"/>
            <a:ext cx="1608710" cy="268346"/>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Cheerfulness</a:t>
            </a:r>
            <a:endParaRPr lang="en-US" dirty="0">
              <a:solidFill>
                <a:srgbClr val="000000"/>
              </a:solidFill>
            </a:endParaRPr>
          </a:p>
        </p:txBody>
      </p:sp>
      <p:graphicFrame>
        <p:nvGraphicFramePr>
          <p:cNvPr id="387" name="Graphique 386"/>
          <p:cNvGraphicFramePr/>
          <p:nvPr/>
        </p:nvGraphicFramePr>
        <p:xfrm>
          <a:off x="12833350" y="29769325"/>
          <a:ext cx="2016224" cy="201622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2" name="Graphique 391"/>
          <p:cNvGraphicFramePr/>
          <p:nvPr/>
        </p:nvGraphicFramePr>
        <p:xfrm>
          <a:off x="10529094" y="29769325"/>
          <a:ext cx="2232248" cy="2016224"/>
        </p:xfrm>
        <a:graphic>
          <a:graphicData uri="http://schemas.openxmlformats.org/drawingml/2006/chart">
            <c:chart xmlns:c="http://schemas.openxmlformats.org/drawingml/2006/chart" xmlns:r="http://schemas.openxmlformats.org/officeDocument/2006/relationships" r:id="rId10"/>
          </a:graphicData>
        </a:graphic>
      </p:graphicFrame>
      <p:sp>
        <p:nvSpPr>
          <p:cNvPr id="396" name="ZoneTexte 395"/>
          <p:cNvSpPr txBox="1"/>
          <p:nvPr/>
        </p:nvSpPr>
        <p:spPr>
          <a:xfrm>
            <a:off x="12905358" y="31641533"/>
            <a:ext cx="1944216" cy="276999"/>
          </a:xfrm>
          <a:prstGeom prst="rect">
            <a:avLst/>
          </a:prstGeom>
          <a:noFill/>
        </p:spPr>
        <p:txBody>
          <a:bodyPr wrap="square" rtlCol="0">
            <a:spAutoFit/>
          </a:bodyPr>
          <a:lstStyle/>
          <a:p>
            <a:r>
              <a:rPr lang="en-US" sz="1200" dirty="0" smtClean="0"/>
              <a:t>CA    AR   BE  Emo Other</a:t>
            </a:r>
            <a:endParaRPr lang="en-US" sz="1200" dirty="0"/>
          </a:p>
        </p:txBody>
      </p:sp>
      <p:pic>
        <p:nvPicPr>
          <p:cNvPr id="358" name="Picture 1"/>
          <p:cNvPicPr>
            <a:picLocks noChangeAspect="1" noChangeArrowheads="1"/>
          </p:cNvPicPr>
          <p:nvPr/>
        </p:nvPicPr>
        <p:blipFill>
          <a:blip r:embed="rId11" cstate="print"/>
          <a:srcRect/>
          <a:stretch>
            <a:fillRect/>
          </a:stretch>
        </p:blipFill>
        <p:spPr bwMode="auto">
          <a:xfrm>
            <a:off x="15399668" y="32635129"/>
            <a:ext cx="1970186" cy="1548000"/>
          </a:xfrm>
          <a:prstGeom prst="rect">
            <a:avLst/>
          </a:prstGeom>
          <a:noFill/>
          <a:ln w="9525">
            <a:noFill/>
            <a:round/>
            <a:headEnd/>
            <a:tailEnd/>
          </a:ln>
          <a:effectLst/>
        </p:spPr>
      </p:pic>
      <p:pic>
        <p:nvPicPr>
          <p:cNvPr id="360" name="Picture 3"/>
          <p:cNvPicPr>
            <a:picLocks noChangeAspect="1" noChangeArrowheads="1"/>
          </p:cNvPicPr>
          <p:nvPr/>
        </p:nvPicPr>
        <p:blipFill>
          <a:blip r:embed="rId12" cstate="print"/>
          <a:srcRect/>
          <a:stretch>
            <a:fillRect/>
          </a:stretch>
        </p:blipFill>
        <p:spPr bwMode="auto">
          <a:xfrm>
            <a:off x="17547523" y="32635129"/>
            <a:ext cx="1982571" cy="1548000"/>
          </a:xfrm>
          <a:prstGeom prst="rect">
            <a:avLst/>
          </a:prstGeom>
          <a:noFill/>
          <a:ln w="9525">
            <a:noFill/>
            <a:round/>
            <a:headEnd/>
            <a:tailEnd/>
          </a:ln>
          <a:effectLst/>
        </p:spPr>
      </p:pic>
      <p:sp>
        <p:nvSpPr>
          <p:cNvPr id="362" name="Text Box 13"/>
          <p:cNvSpPr txBox="1">
            <a:spLocks noChangeArrowheads="1"/>
          </p:cNvSpPr>
          <p:nvPr/>
        </p:nvSpPr>
        <p:spPr bwMode="auto">
          <a:xfrm>
            <a:off x="16721782" y="32275089"/>
            <a:ext cx="1608712" cy="304700"/>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Astonishment</a:t>
            </a:r>
            <a:endParaRPr lang="en-US" dirty="0">
              <a:solidFill>
                <a:srgbClr val="000000"/>
              </a:solidFill>
            </a:endParaRPr>
          </a:p>
        </p:txBody>
      </p:sp>
      <p:graphicFrame>
        <p:nvGraphicFramePr>
          <p:cNvPr id="390" name="Graphique 389"/>
          <p:cNvGraphicFramePr/>
          <p:nvPr/>
        </p:nvGraphicFramePr>
        <p:xfrm>
          <a:off x="15281622" y="34219305"/>
          <a:ext cx="2232000" cy="2016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91" name="Graphique 390"/>
          <p:cNvGraphicFramePr/>
          <p:nvPr/>
        </p:nvGraphicFramePr>
        <p:xfrm>
          <a:off x="17513870" y="34219305"/>
          <a:ext cx="2016000" cy="2016000"/>
        </p:xfrm>
        <a:graphic>
          <a:graphicData uri="http://schemas.openxmlformats.org/drawingml/2006/chart">
            <c:chart xmlns:c="http://schemas.openxmlformats.org/drawingml/2006/chart" xmlns:r="http://schemas.openxmlformats.org/officeDocument/2006/relationships" r:id="rId14"/>
          </a:graphicData>
        </a:graphic>
      </p:graphicFrame>
      <p:pic>
        <p:nvPicPr>
          <p:cNvPr id="338" name="Picture 2"/>
          <p:cNvPicPr>
            <a:picLocks noChangeAspect="1" noChangeArrowheads="1"/>
          </p:cNvPicPr>
          <p:nvPr/>
        </p:nvPicPr>
        <p:blipFill>
          <a:blip r:embed="rId15" cstate="print"/>
          <a:srcRect/>
          <a:stretch>
            <a:fillRect/>
          </a:stretch>
        </p:blipFill>
        <p:spPr bwMode="auto">
          <a:xfrm>
            <a:off x="10604730" y="32611381"/>
            <a:ext cx="2156612" cy="1548000"/>
          </a:xfrm>
          <a:prstGeom prst="rect">
            <a:avLst/>
          </a:prstGeom>
          <a:noFill/>
          <a:ln w="9525">
            <a:noFill/>
            <a:round/>
            <a:headEnd/>
            <a:tailEnd/>
          </a:ln>
          <a:effectLst/>
        </p:spPr>
      </p:pic>
      <p:pic>
        <p:nvPicPr>
          <p:cNvPr id="340" name="Picture 4"/>
          <p:cNvPicPr>
            <a:picLocks noChangeAspect="1" noChangeArrowheads="1"/>
          </p:cNvPicPr>
          <p:nvPr/>
        </p:nvPicPr>
        <p:blipFill>
          <a:blip r:embed="rId16" cstate="print"/>
          <a:srcRect l="3381"/>
          <a:stretch>
            <a:fillRect/>
          </a:stretch>
        </p:blipFill>
        <p:spPr bwMode="auto">
          <a:xfrm>
            <a:off x="12833350" y="32613813"/>
            <a:ext cx="2057464" cy="1548000"/>
          </a:xfrm>
          <a:prstGeom prst="rect">
            <a:avLst/>
          </a:prstGeom>
          <a:noFill/>
          <a:ln w="9525">
            <a:noFill/>
            <a:round/>
            <a:headEnd/>
            <a:tailEnd/>
          </a:ln>
          <a:effectLst/>
        </p:spPr>
      </p:pic>
      <p:sp>
        <p:nvSpPr>
          <p:cNvPr id="341" name="Text Box 13"/>
          <p:cNvSpPr txBox="1">
            <a:spLocks noChangeArrowheads="1"/>
          </p:cNvSpPr>
          <p:nvPr/>
        </p:nvSpPr>
        <p:spPr bwMode="auto">
          <a:xfrm>
            <a:off x="11897246" y="32289605"/>
            <a:ext cx="1608712" cy="304699"/>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Curiosity</a:t>
            </a:r>
            <a:endParaRPr lang="en-US" dirty="0">
              <a:solidFill>
                <a:srgbClr val="000000"/>
              </a:solidFill>
            </a:endParaRPr>
          </a:p>
        </p:txBody>
      </p:sp>
      <p:graphicFrame>
        <p:nvGraphicFramePr>
          <p:cNvPr id="385" name="Graphique 384"/>
          <p:cNvGraphicFramePr/>
          <p:nvPr/>
        </p:nvGraphicFramePr>
        <p:xfrm>
          <a:off x="10601102" y="34161813"/>
          <a:ext cx="2232000" cy="2016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88" name="Graphique 387"/>
          <p:cNvGraphicFramePr/>
          <p:nvPr/>
        </p:nvGraphicFramePr>
        <p:xfrm>
          <a:off x="12833350" y="34161813"/>
          <a:ext cx="2016000" cy="2016000"/>
        </p:xfrm>
        <a:graphic>
          <a:graphicData uri="http://schemas.openxmlformats.org/drawingml/2006/chart">
            <c:chart xmlns:c="http://schemas.openxmlformats.org/drawingml/2006/chart" xmlns:r="http://schemas.openxmlformats.org/officeDocument/2006/relationships" r:id="rId18"/>
          </a:graphicData>
        </a:graphic>
      </p:graphicFrame>
      <p:pic>
        <p:nvPicPr>
          <p:cNvPr id="344" name="Picture 5"/>
          <p:cNvPicPr>
            <a:picLocks noChangeAspect="1" noChangeArrowheads="1"/>
          </p:cNvPicPr>
          <p:nvPr/>
        </p:nvPicPr>
        <p:blipFill>
          <a:blip r:embed="rId19" cstate="print"/>
          <a:srcRect/>
          <a:stretch>
            <a:fillRect/>
          </a:stretch>
        </p:blipFill>
        <p:spPr bwMode="auto">
          <a:xfrm>
            <a:off x="15281862" y="28185149"/>
            <a:ext cx="2129472" cy="1548000"/>
          </a:xfrm>
          <a:prstGeom prst="rect">
            <a:avLst/>
          </a:prstGeom>
          <a:noFill/>
          <a:ln w="9525">
            <a:noFill/>
            <a:round/>
            <a:headEnd/>
            <a:tailEnd/>
          </a:ln>
          <a:effectLst/>
        </p:spPr>
      </p:pic>
      <p:pic>
        <p:nvPicPr>
          <p:cNvPr id="346" name="Picture 7"/>
          <p:cNvPicPr>
            <a:picLocks noChangeAspect="1" noChangeArrowheads="1"/>
          </p:cNvPicPr>
          <p:nvPr/>
        </p:nvPicPr>
        <p:blipFill>
          <a:blip r:embed="rId20" cstate="print"/>
          <a:srcRect/>
          <a:stretch>
            <a:fillRect/>
          </a:stretch>
        </p:blipFill>
        <p:spPr bwMode="auto">
          <a:xfrm>
            <a:off x="17514110" y="28185149"/>
            <a:ext cx="2129472" cy="1548000"/>
          </a:xfrm>
          <a:prstGeom prst="rect">
            <a:avLst/>
          </a:prstGeom>
          <a:noFill/>
          <a:ln w="9525">
            <a:noFill/>
            <a:round/>
            <a:headEnd/>
            <a:tailEnd/>
          </a:ln>
          <a:effectLst/>
        </p:spPr>
      </p:pic>
      <p:sp>
        <p:nvSpPr>
          <p:cNvPr id="348" name="Text Box 14"/>
          <p:cNvSpPr txBox="1">
            <a:spLocks noChangeArrowheads="1"/>
          </p:cNvSpPr>
          <p:nvPr/>
        </p:nvSpPr>
        <p:spPr bwMode="auto">
          <a:xfrm>
            <a:off x="16721782" y="27810593"/>
            <a:ext cx="1608712" cy="304699"/>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Boredom</a:t>
            </a:r>
            <a:endParaRPr lang="en-US" dirty="0">
              <a:solidFill>
                <a:srgbClr val="000000"/>
              </a:solidFill>
            </a:endParaRPr>
          </a:p>
        </p:txBody>
      </p:sp>
      <p:graphicFrame>
        <p:nvGraphicFramePr>
          <p:cNvPr id="386" name="Graphique 385"/>
          <p:cNvGraphicFramePr/>
          <p:nvPr/>
        </p:nvGraphicFramePr>
        <p:xfrm>
          <a:off x="17585878" y="29697317"/>
          <a:ext cx="2016000" cy="201600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93" name="Graphique 392"/>
          <p:cNvGraphicFramePr/>
          <p:nvPr/>
        </p:nvGraphicFramePr>
        <p:xfrm>
          <a:off x="15209614" y="29697317"/>
          <a:ext cx="2232000" cy="2016000"/>
        </p:xfrm>
        <a:graphic>
          <a:graphicData uri="http://schemas.openxmlformats.org/drawingml/2006/chart">
            <c:chart xmlns:c="http://schemas.openxmlformats.org/drawingml/2006/chart" xmlns:r="http://schemas.openxmlformats.org/officeDocument/2006/relationships" r:id="rId22"/>
          </a:graphicData>
        </a:graphic>
      </p:graphicFrame>
      <p:pic>
        <p:nvPicPr>
          <p:cNvPr id="365" name="Picture 5"/>
          <p:cNvPicPr>
            <a:picLocks noChangeAspect="1" noChangeArrowheads="1"/>
          </p:cNvPicPr>
          <p:nvPr/>
        </p:nvPicPr>
        <p:blipFill>
          <a:blip r:embed="rId23" cstate="print"/>
          <a:srcRect/>
          <a:stretch>
            <a:fillRect/>
          </a:stretch>
        </p:blipFill>
        <p:spPr bwMode="auto">
          <a:xfrm>
            <a:off x="27202465" y="28079460"/>
            <a:ext cx="1960774" cy="1548000"/>
          </a:xfrm>
          <a:prstGeom prst="rect">
            <a:avLst/>
          </a:prstGeom>
          <a:noFill/>
          <a:ln w="9525">
            <a:noFill/>
            <a:round/>
            <a:headEnd/>
            <a:tailEnd/>
          </a:ln>
          <a:effectLst/>
        </p:spPr>
      </p:pic>
      <p:pic>
        <p:nvPicPr>
          <p:cNvPr id="366" name="Picture 6"/>
          <p:cNvPicPr>
            <a:picLocks noChangeAspect="1" noChangeArrowheads="1"/>
          </p:cNvPicPr>
          <p:nvPr/>
        </p:nvPicPr>
        <p:blipFill>
          <a:blip r:embed="rId24" cstate="print"/>
          <a:srcRect/>
          <a:stretch>
            <a:fillRect/>
          </a:stretch>
        </p:blipFill>
        <p:spPr bwMode="auto">
          <a:xfrm>
            <a:off x="25042856" y="28079460"/>
            <a:ext cx="1951999" cy="1548000"/>
          </a:xfrm>
          <a:prstGeom prst="rect">
            <a:avLst/>
          </a:prstGeom>
          <a:noFill/>
          <a:ln w="9525">
            <a:noFill/>
            <a:round/>
            <a:headEnd/>
            <a:tailEnd/>
          </a:ln>
          <a:effectLst/>
        </p:spPr>
      </p:pic>
      <p:sp>
        <p:nvSpPr>
          <p:cNvPr id="369" name="Text Box 14"/>
          <p:cNvSpPr txBox="1">
            <a:spLocks noChangeArrowheads="1"/>
          </p:cNvSpPr>
          <p:nvPr/>
        </p:nvSpPr>
        <p:spPr bwMode="auto">
          <a:xfrm>
            <a:off x="26266992" y="27738585"/>
            <a:ext cx="1608712" cy="304699"/>
          </a:xfrm>
          <a:prstGeom prst="rect">
            <a:avLst/>
          </a:prstGeom>
          <a:noFill/>
          <a:ln w="9525">
            <a:noFill/>
            <a:round/>
            <a:headEnd/>
            <a:tailEnd/>
          </a:ln>
          <a:effectLst/>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Neutral</a:t>
            </a:r>
            <a:endParaRPr lang="en-US" dirty="0">
              <a:solidFill>
                <a:srgbClr val="000000"/>
              </a:solidFill>
            </a:endParaRPr>
          </a:p>
        </p:txBody>
      </p:sp>
      <p:graphicFrame>
        <p:nvGraphicFramePr>
          <p:cNvPr id="389" name="Graphique 388"/>
          <p:cNvGraphicFramePr/>
          <p:nvPr/>
        </p:nvGraphicFramePr>
        <p:xfrm>
          <a:off x="24898840" y="29699468"/>
          <a:ext cx="2232000" cy="2016000"/>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394" name="Graphique 393"/>
          <p:cNvGraphicFramePr/>
          <p:nvPr/>
        </p:nvGraphicFramePr>
        <p:xfrm>
          <a:off x="27131088" y="29699468"/>
          <a:ext cx="2016000" cy="2016000"/>
        </p:xfrm>
        <a:graphic>
          <a:graphicData uri="http://schemas.openxmlformats.org/drawingml/2006/chart">
            <c:chart xmlns:c="http://schemas.openxmlformats.org/drawingml/2006/chart" xmlns:r="http://schemas.openxmlformats.org/officeDocument/2006/relationships" r:id="rId26"/>
          </a:graphicData>
        </a:graphic>
      </p:graphicFrame>
      <p:sp>
        <p:nvSpPr>
          <p:cNvPr id="103" name="Accolade fermante 102"/>
          <p:cNvSpPr/>
          <p:nvPr/>
        </p:nvSpPr>
        <p:spPr bwMode="auto">
          <a:xfrm>
            <a:off x="19890134" y="28041133"/>
            <a:ext cx="576064" cy="3816424"/>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06" name="ZoneTexte 105"/>
          <p:cNvSpPr txBox="1"/>
          <p:nvPr/>
        </p:nvSpPr>
        <p:spPr>
          <a:xfrm>
            <a:off x="20250174" y="33712922"/>
            <a:ext cx="5256584" cy="1384995"/>
          </a:xfrm>
          <a:prstGeom prst="rect">
            <a:avLst/>
          </a:prstGeom>
          <a:noFill/>
        </p:spPr>
        <p:txBody>
          <a:bodyPr wrap="square" rtlCol="0">
            <a:spAutoFit/>
          </a:bodyPr>
          <a:lstStyle/>
          <a:p>
            <a:pPr algn="ctr"/>
            <a:r>
              <a:rPr lang="en-US" sz="2800" b="1" dirty="0" smtClean="0"/>
              <a:t>Interpretations categorized  with cognitive appraisal words</a:t>
            </a:r>
            <a:endParaRPr lang="en-US" sz="2800" b="1" dirty="0"/>
          </a:p>
        </p:txBody>
      </p:sp>
      <p:sp>
        <p:nvSpPr>
          <p:cNvPr id="107" name="ZoneTexte 106"/>
          <p:cNvSpPr txBox="1"/>
          <p:nvPr/>
        </p:nvSpPr>
        <p:spPr>
          <a:xfrm>
            <a:off x="24570654" y="32147740"/>
            <a:ext cx="5360446" cy="1815882"/>
          </a:xfrm>
          <a:prstGeom prst="rect">
            <a:avLst/>
          </a:prstGeom>
          <a:noFill/>
        </p:spPr>
        <p:txBody>
          <a:bodyPr wrap="square" rtlCol="0">
            <a:spAutoFit/>
          </a:bodyPr>
          <a:lstStyle/>
          <a:p>
            <a:pPr algn="ctr"/>
            <a:r>
              <a:rPr lang="en-US" sz="2800" b="1" dirty="0" smtClean="0"/>
              <a:t>Free interpretations categorized  with cognitive appraisal, emotions and other words</a:t>
            </a:r>
            <a:endParaRPr lang="en-US" sz="2800" b="1" dirty="0"/>
          </a:p>
        </p:txBody>
      </p:sp>
      <p:sp>
        <p:nvSpPr>
          <p:cNvPr id="112" name="ZoneTexte 111"/>
          <p:cNvSpPr txBox="1"/>
          <p:nvPr/>
        </p:nvSpPr>
        <p:spPr>
          <a:xfrm>
            <a:off x="15857686" y="23994169"/>
            <a:ext cx="13249472" cy="3046988"/>
          </a:xfrm>
          <a:prstGeom prst="rect">
            <a:avLst/>
          </a:prstGeom>
          <a:noFill/>
        </p:spPr>
        <p:txBody>
          <a:bodyPr wrap="square" rtlCol="0">
            <a:spAutoFit/>
          </a:bodyPr>
          <a:lstStyle/>
          <a:p>
            <a:pPr algn="just"/>
            <a:r>
              <a:rPr lang="en-US" sz="3200" dirty="0" smtClean="0"/>
              <a:t>Surprisingly, cheerfulness and boredom EFEs are mostly describe with emotional words whereas curiosity and astonishment with cognitive appraisal word (Fig. 4). This difference cannot be attributed to their intensity because they are equivalent in terms of intensity. Regarding neutral expression, as expected, there is no specific category for interpretation and participants used a lot of “other” responses. </a:t>
            </a:r>
            <a:endParaRPr lang="en-US" sz="3200" dirty="0"/>
          </a:p>
        </p:txBody>
      </p:sp>
      <p:sp>
        <p:nvSpPr>
          <p:cNvPr id="113" name="ZoneTexte 112"/>
          <p:cNvSpPr txBox="1"/>
          <p:nvPr/>
        </p:nvSpPr>
        <p:spPr>
          <a:xfrm>
            <a:off x="20682222" y="35385949"/>
            <a:ext cx="9592991" cy="1569660"/>
          </a:xfrm>
          <a:prstGeom prst="rect">
            <a:avLst/>
          </a:prstGeom>
          <a:noFill/>
        </p:spPr>
        <p:txBody>
          <a:bodyPr wrap="square" rtlCol="0">
            <a:spAutoFit/>
          </a:bodyPr>
          <a:lstStyle/>
          <a:p>
            <a:pPr algn="r"/>
            <a:r>
              <a:rPr lang="en-US" sz="2400" dirty="0" smtClean="0"/>
              <a:t>Figure 4. Association of the stimuli with their results. Each picture is taken from an EFEs video. CA for </a:t>
            </a:r>
            <a:r>
              <a:rPr lang="en-US" sz="2400" i="1" dirty="0" smtClean="0"/>
              <a:t>Cognitive Appraisal</a:t>
            </a:r>
            <a:r>
              <a:rPr lang="en-US" sz="2400" dirty="0" smtClean="0"/>
              <a:t>, AR for </a:t>
            </a:r>
            <a:r>
              <a:rPr lang="en-US" sz="2400" i="1" dirty="0" smtClean="0"/>
              <a:t>Action Readiness</a:t>
            </a:r>
            <a:r>
              <a:rPr lang="en-US" sz="2400" dirty="0" smtClean="0"/>
              <a:t>, BE for </a:t>
            </a:r>
            <a:r>
              <a:rPr lang="en-US" sz="2400" i="1" dirty="0" smtClean="0"/>
              <a:t>Behavioral Ecology</a:t>
            </a:r>
            <a:r>
              <a:rPr lang="en-US" sz="2400" dirty="0" smtClean="0"/>
              <a:t>, </a:t>
            </a:r>
            <a:r>
              <a:rPr lang="en-US" sz="2400" dirty="0" err="1" smtClean="0"/>
              <a:t>Emo</a:t>
            </a:r>
            <a:r>
              <a:rPr lang="en-US" sz="2400" dirty="0" smtClean="0"/>
              <a:t> for </a:t>
            </a:r>
            <a:r>
              <a:rPr lang="en-US" sz="2400" i="1" dirty="0" smtClean="0"/>
              <a:t>Emotional Label </a:t>
            </a:r>
            <a:r>
              <a:rPr lang="en-US" sz="2400" dirty="0" smtClean="0"/>
              <a:t>and Other for other categories. </a:t>
            </a:r>
            <a:endParaRPr lang="en-US" sz="2400" dirty="0"/>
          </a:p>
        </p:txBody>
      </p:sp>
      <p:sp>
        <p:nvSpPr>
          <p:cNvPr id="115" name="ZoneTexte 114"/>
          <p:cNvSpPr txBox="1"/>
          <p:nvPr/>
        </p:nvSpPr>
        <p:spPr>
          <a:xfrm>
            <a:off x="4480422" y="19457665"/>
            <a:ext cx="4968552" cy="1200329"/>
          </a:xfrm>
          <a:prstGeom prst="rect">
            <a:avLst/>
          </a:prstGeom>
          <a:noFill/>
        </p:spPr>
        <p:txBody>
          <a:bodyPr wrap="square" rtlCol="0">
            <a:spAutoFit/>
          </a:bodyPr>
          <a:lstStyle/>
          <a:p>
            <a:r>
              <a:rPr lang="en-US" sz="2400" dirty="0" smtClean="0"/>
              <a:t>Figure 1. Experimental context for free recognition of dynamic and spontaneous EFE</a:t>
            </a:r>
            <a:endParaRPr lang="en-US" sz="2400" dirty="0"/>
          </a:p>
        </p:txBody>
      </p:sp>
      <p:graphicFrame>
        <p:nvGraphicFramePr>
          <p:cNvPr id="118" name="Tableau 117"/>
          <p:cNvGraphicFramePr>
            <a:graphicFrameLocks noGrp="1"/>
          </p:cNvGraphicFramePr>
          <p:nvPr/>
        </p:nvGraphicFramePr>
        <p:xfrm>
          <a:off x="16001702" y="16865377"/>
          <a:ext cx="13177465" cy="3733800"/>
        </p:xfrm>
        <a:graphic>
          <a:graphicData uri="http://schemas.openxmlformats.org/drawingml/2006/table">
            <a:tbl>
              <a:tblPr/>
              <a:tblGrid>
                <a:gridCol w="5093811"/>
                <a:gridCol w="1771760"/>
                <a:gridCol w="1661025"/>
                <a:gridCol w="1788556"/>
                <a:gridCol w="1604576"/>
                <a:gridCol w="1257737"/>
              </a:tblGrid>
              <a:tr h="381000">
                <a:tc>
                  <a:txBody>
                    <a:bodyPr/>
                    <a:lstStyle/>
                    <a:p>
                      <a:pPr algn="l" fontAlgn="b"/>
                      <a:r>
                        <a:rPr lang="en-US" sz="2400" b="1" i="0" u="none" strike="noStrike" noProof="0" dirty="0" smtClean="0">
                          <a:solidFill>
                            <a:srgbClr val="000000"/>
                          </a:solidFill>
                          <a:latin typeface="Calibri"/>
                        </a:rPr>
                        <a:t>Answers/Categories</a:t>
                      </a:r>
                      <a:endParaRPr lang="en-US" sz="2400" b="1" i="0" u="none" strike="noStrike" noProof="0"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2400" b="1" i="0" u="none" strike="noStrike" noProof="0" dirty="0" smtClean="0">
                          <a:solidFill>
                            <a:srgbClr val="000000"/>
                          </a:solidFill>
                          <a:latin typeface="Calibri"/>
                        </a:rPr>
                        <a:t>Cognitive Appraisal</a:t>
                      </a:r>
                      <a:endParaRPr lang="en-US" sz="2400" b="1"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2400" b="1" i="0" u="none" strike="noStrike" noProof="0" dirty="0" smtClean="0">
                          <a:solidFill>
                            <a:srgbClr val="000000"/>
                          </a:solidFill>
                          <a:latin typeface="Calibri"/>
                        </a:rPr>
                        <a:t>Action Readiness</a:t>
                      </a:r>
                      <a:endParaRPr lang="en-US" sz="2400" b="1"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2400" b="1" i="0" u="none" strike="noStrike" noProof="0" dirty="0" smtClean="0">
                          <a:solidFill>
                            <a:srgbClr val="000000"/>
                          </a:solidFill>
                          <a:latin typeface="Calibri"/>
                        </a:rPr>
                        <a:t>Social Message</a:t>
                      </a:r>
                      <a:endParaRPr lang="en-US" sz="2400" b="1"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2400" b="1" i="0" u="none" strike="noStrike" noProof="0" dirty="0" smtClean="0">
                          <a:solidFill>
                            <a:srgbClr val="000000"/>
                          </a:solidFill>
                          <a:latin typeface="Calibri"/>
                        </a:rPr>
                        <a:t>Basic Emotion</a:t>
                      </a:r>
                      <a:endParaRPr lang="en-US" sz="2400" b="1"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2400" b="1" i="0" u="none" strike="noStrike" noProof="0" dirty="0" smtClean="0">
                          <a:solidFill>
                            <a:srgbClr val="000000"/>
                          </a:solidFill>
                          <a:latin typeface="Calibri"/>
                        </a:rPr>
                        <a:t>Other</a:t>
                      </a:r>
                      <a:endParaRPr lang="en-US" sz="2400" b="1"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190500">
                <a:tc>
                  <a:txBody>
                    <a:bodyPr/>
                    <a:lstStyle/>
                    <a:p>
                      <a:pPr algn="l" fontAlgn="b"/>
                      <a:r>
                        <a:rPr lang="en-US" sz="2400" b="0" i="0" u="none" strike="noStrike" noProof="0" dirty="0" smtClean="0">
                          <a:solidFill>
                            <a:srgbClr val="000000"/>
                          </a:solidFill>
                          <a:latin typeface="Calibri"/>
                        </a:rPr>
                        <a:t>Anxiety</a:t>
                      </a:r>
                      <a:endParaRPr lang="en-US" sz="2400" b="0" i="0" u="none" strike="noStrike" noProof="0"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500">
                <a:tc>
                  <a:txBody>
                    <a:bodyPr/>
                    <a:lstStyle/>
                    <a:p>
                      <a:pPr algn="l" fontAlgn="b"/>
                      <a:r>
                        <a:rPr lang="en-US" sz="2400" b="0" i="0" u="none" strike="noStrike" noProof="0" dirty="0" smtClean="0">
                          <a:solidFill>
                            <a:srgbClr val="000000"/>
                          </a:solidFill>
                          <a:latin typeface="Calibri"/>
                        </a:rPr>
                        <a:t>Joy</a:t>
                      </a:r>
                      <a:endParaRPr lang="en-US" sz="2400" b="0" i="0" u="none" strike="noStrike" noProof="0" dirty="0">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4104">
                <a:tc>
                  <a:txBody>
                    <a:bodyPr/>
                    <a:lstStyle/>
                    <a:p>
                      <a:pPr algn="l" fontAlgn="b"/>
                      <a:r>
                        <a:rPr lang="en-US" sz="2400" b="0" i="0" u="none" strike="noStrike" noProof="0" dirty="0">
                          <a:solidFill>
                            <a:srgbClr val="000000"/>
                          </a:solidFill>
                          <a:latin typeface="Calibri"/>
                        </a:rPr>
                        <a:t>He is surprised by what he sees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963">
                <a:tc>
                  <a:txBody>
                    <a:bodyPr/>
                    <a:lstStyle/>
                    <a:p>
                      <a:pPr algn="l" fontAlgn="b"/>
                      <a:r>
                        <a:rPr lang="en-US" sz="2400" b="0" i="0" u="none" strike="noStrike" noProof="0" dirty="0" smtClean="0">
                          <a:solidFill>
                            <a:srgbClr val="000000"/>
                          </a:solidFill>
                          <a:latin typeface="Calibri"/>
                        </a:rPr>
                        <a:t>Ambiguity </a:t>
                      </a:r>
                      <a:r>
                        <a:rPr lang="en-US" sz="2400" b="0" i="0" u="none" strike="noStrike" noProof="0" dirty="0">
                          <a:solidFill>
                            <a:srgbClr val="000000"/>
                          </a:solidFill>
                          <a:latin typeface="Calibri"/>
                        </a:rPr>
                        <a:t>with regard to gender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44016">
                <a:tc>
                  <a:txBody>
                    <a:bodyPr/>
                    <a:lstStyle/>
                    <a:p>
                      <a:pPr algn="l" fontAlgn="b"/>
                      <a:r>
                        <a:rPr lang="en-US" sz="2400" b="0" i="0" u="none" strike="noStrike" noProof="0" dirty="0" smtClean="0">
                          <a:solidFill>
                            <a:srgbClr val="000000"/>
                          </a:solidFill>
                          <a:latin typeface="Calibri"/>
                        </a:rPr>
                        <a:t>She </a:t>
                      </a:r>
                      <a:r>
                        <a:rPr lang="en-US" sz="2400" b="0" i="0" u="none" strike="noStrike" noProof="0" dirty="0">
                          <a:solidFill>
                            <a:srgbClr val="000000"/>
                          </a:solidFill>
                          <a:latin typeface="Calibri"/>
                        </a:rPr>
                        <a:t>tries to smile to hide her sadness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867">
                <a:tc>
                  <a:txBody>
                    <a:bodyPr/>
                    <a:lstStyle/>
                    <a:p>
                      <a:pPr algn="l" fontAlgn="b"/>
                      <a:r>
                        <a:rPr lang="en-US" sz="2400" b="0" i="0" u="none" strike="noStrike" noProof="0" dirty="0" smtClean="0">
                          <a:solidFill>
                            <a:srgbClr val="000000"/>
                          </a:solidFill>
                          <a:latin typeface="Calibri"/>
                        </a:rPr>
                        <a:t>An </a:t>
                      </a:r>
                      <a:r>
                        <a:rPr lang="en-US" sz="2400" b="0" i="0" u="none" strike="noStrike" noProof="0" dirty="0">
                          <a:solidFill>
                            <a:srgbClr val="000000"/>
                          </a:solidFill>
                          <a:latin typeface="Calibri"/>
                        </a:rPr>
                        <a:t>unemployed person who will pass a job interview</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0867">
                <a:tc>
                  <a:txBody>
                    <a:bodyPr/>
                    <a:lstStyle/>
                    <a:p>
                      <a:pPr rtl="0"/>
                      <a:r>
                        <a:rPr lang="en-US" sz="2400" b="0" noProof="0" dirty="0" smtClean="0">
                          <a:latin typeface="Calibri" pitchFamily="34" charset="0"/>
                        </a:rPr>
                        <a:t>She doesn’t look very nice</a:t>
                      </a:r>
                      <a:endParaRPr lang="en-US" sz="2400" b="0" i="0" u="none" strike="noStrike" noProof="0" dirty="0">
                        <a:solidFill>
                          <a:srgbClr val="000000"/>
                        </a:solidFill>
                        <a:latin typeface="Calibri"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noProof="0" dirty="0" smtClean="0">
                          <a:solidFill>
                            <a:srgbClr val="000000"/>
                          </a:solidFill>
                          <a:latin typeface="Calibri"/>
                          <a:sym typeface="Wingdings"/>
                        </a:rPr>
                        <a:t></a:t>
                      </a:r>
                      <a:endParaRPr lang="en-US" sz="2400" b="0" i="0" u="none" strike="noStrike" noProof="0" dirty="0">
                        <a:solidFill>
                          <a:srgbClr val="000000"/>
                        </a:solidFill>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9" name="ZoneTexte 118"/>
          <p:cNvSpPr txBox="1"/>
          <p:nvPr/>
        </p:nvSpPr>
        <p:spPr>
          <a:xfrm>
            <a:off x="16145718" y="20681801"/>
            <a:ext cx="13105456" cy="830997"/>
          </a:xfrm>
          <a:prstGeom prst="rect">
            <a:avLst/>
          </a:prstGeom>
          <a:noFill/>
        </p:spPr>
        <p:txBody>
          <a:bodyPr wrap="square" rtlCol="0">
            <a:spAutoFit/>
          </a:bodyPr>
          <a:lstStyle/>
          <a:p>
            <a:pPr algn="ctr"/>
            <a:r>
              <a:rPr lang="en-US" sz="2400" dirty="0" smtClean="0"/>
              <a:t>Figure 3. Assessment form for the free interpretation categorization. This sample was translate from the French. Answers are randomized so they are not related to the same EFE.</a:t>
            </a:r>
            <a:endParaRPr lang="en-US" sz="2400" dirty="0"/>
          </a:p>
        </p:txBody>
      </p:sp>
      <p:sp>
        <p:nvSpPr>
          <p:cNvPr id="109" name="ZoneTexte 108"/>
          <p:cNvSpPr txBox="1"/>
          <p:nvPr/>
        </p:nvSpPr>
        <p:spPr>
          <a:xfrm>
            <a:off x="10889134" y="31641533"/>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91" name="ZoneTexte 90"/>
          <p:cNvSpPr txBox="1"/>
          <p:nvPr/>
        </p:nvSpPr>
        <p:spPr>
          <a:xfrm>
            <a:off x="15497646" y="31569525"/>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92" name="ZoneTexte 91"/>
          <p:cNvSpPr txBox="1"/>
          <p:nvPr/>
        </p:nvSpPr>
        <p:spPr>
          <a:xfrm>
            <a:off x="17657886" y="31580558"/>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121" name="Accolade fermante 120"/>
          <p:cNvSpPr/>
          <p:nvPr/>
        </p:nvSpPr>
        <p:spPr bwMode="auto">
          <a:xfrm>
            <a:off x="19890134" y="32577637"/>
            <a:ext cx="576064" cy="3816424"/>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effectLst/>
              <a:latin typeface="Arial" charset="0"/>
            </a:endParaRPr>
          </a:p>
        </p:txBody>
      </p:sp>
      <p:sp>
        <p:nvSpPr>
          <p:cNvPr id="122" name="ZoneTexte 121"/>
          <p:cNvSpPr txBox="1"/>
          <p:nvPr/>
        </p:nvSpPr>
        <p:spPr>
          <a:xfrm>
            <a:off x="20250174" y="29481293"/>
            <a:ext cx="4248472" cy="1384995"/>
          </a:xfrm>
          <a:prstGeom prst="rect">
            <a:avLst/>
          </a:prstGeom>
          <a:noFill/>
        </p:spPr>
        <p:txBody>
          <a:bodyPr wrap="square" rtlCol="0">
            <a:spAutoFit/>
          </a:bodyPr>
          <a:lstStyle/>
          <a:p>
            <a:pPr algn="ctr"/>
            <a:r>
              <a:rPr lang="en-US" sz="2800" b="1" dirty="0" smtClean="0"/>
              <a:t>Interpretations categorized  with basic emotional words</a:t>
            </a:r>
            <a:endParaRPr lang="en-US" sz="2800" b="1" dirty="0"/>
          </a:p>
        </p:txBody>
      </p:sp>
      <p:sp>
        <p:nvSpPr>
          <p:cNvPr id="125" name="ZoneTexte 124"/>
          <p:cNvSpPr txBox="1"/>
          <p:nvPr/>
        </p:nvSpPr>
        <p:spPr>
          <a:xfrm>
            <a:off x="10961142" y="36102546"/>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126" name="ZoneTexte 125"/>
          <p:cNvSpPr txBox="1"/>
          <p:nvPr/>
        </p:nvSpPr>
        <p:spPr>
          <a:xfrm>
            <a:off x="12905358" y="36106029"/>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127" name="ZoneTexte 126"/>
          <p:cNvSpPr txBox="1"/>
          <p:nvPr/>
        </p:nvSpPr>
        <p:spPr>
          <a:xfrm>
            <a:off x="15641662" y="36091513"/>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128" name="ZoneTexte 127"/>
          <p:cNvSpPr txBox="1"/>
          <p:nvPr/>
        </p:nvSpPr>
        <p:spPr>
          <a:xfrm>
            <a:off x="17585878" y="36091513"/>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129" name="ZoneTexte 128"/>
          <p:cNvSpPr txBox="1"/>
          <p:nvPr/>
        </p:nvSpPr>
        <p:spPr>
          <a:xfrm>
            <a:off x="25114864" y="31643684"/>
            <a:ext cx="1944216" cy="276999"/>
          </a:xfrm>
          <a:prstGeom prst="rect">
            <a:avLst/>
          </a:prstGeom>
          <a:noFill/>
        </p:spPr>
        <p:txBody>
          <a:bodyPr wrap="square" rtlCol="0">
            <a:spAutoFit/>
          </a:bodyPr>
          <a:lstStyle/>
          <a:p>
            <a:r>
              <a:rPr lang="en-US" sz="1200" dirty="0" smtClean="0"/>
              <a:t>CA    AR   BE  Emo Other</a:t>
            </a:r>
            <a:endParaRPr lang="en-US" sz="1200" dirty="0"/>
          </a:p>
        </p:txBody>
      </p:sp>
      <p:sp>
        <p:nvSpPr>
          <p:cNvPr id="130" name="ZoneTexte 129"/>
          <p:cNvSpPr txBox="1"/>
          <p:nvPr/>
        </p:nvSpPr>
        <p:spPr>
          <a:xfrm>
            <a:off x="27131088" y="31643684"/>
            <a:ext cx="1944216" cy="276999"/>
          </a:xfrm>
          <a:prstGeom prst="rect">
            <a:avLst/>
          </a:prstGeom>
          <a:noFill/>
        </p:spPr>
        <p:txBody>
          <a:bodyPr wrap="square" rtlCol="0">
            <a:spAutoFit/>
          </a:bodyPr>
          <a:lstStyle/>
          <a:p>
            <a:r>
              <a:rPr lang="en-US" sz="1200" dirty="0" smtClean="0"/>
              <a:t>CA    AR   BE  Emo Other</a:t>
            </a:r>
            <a:endParaRPr lang="en-US" sz="1200" dirty="0"/>
          </a:p>
        </p:txBody>
      </p:sp>
      <p:grpSp>
        <p:nvGrpSpPr>
          <p:cNvPr id="134" name="Groupe 133"/>
          <p:cNvGrpSpPr/>
          <p:nvPr/>
        </p:nvGrpSpPr>
        <p:grpSpPr>
          <a:xfrm>
            <a:off x="10673110" y="19529673"/>
            <a:ext cx="3671887" cy="3103562"/>
            <a:chOff x="10817126" y="19529673"/>
            <a:chExt cx="3671887" cy="3103562"/>
          </a:xfrm>
        </p:grpSpPr>
        <p:pic>
          <p:nvPicPr>
            <p:cNvPr id="330" name="Picture 4"/>
            <p:cNvPicPr>
              <a:picLocks noChangeAspect="1" noChangeArrowheads="1"/>
            </p:cNvPicPr>
            <p:nvPr/>
          </p:nvPicPr>
          <p:blipFill>
            <a:blip r:embed="rId27" cstate="print"/>
            <a:srcRect/>
            <a:stretch>
              <a:fillRect/>
            </a:stretch>
          </p:blipFill>
          <p:spPr bwMode="auto">
            <a:xfrm>
              <a:off x="10817126" y="19529673"/>
              <a:ext cx="3671887" cy="3103562"/>
            </a:xfrm>
            <a:prstGeom prst="rect">
              <a:avLst/>
            </a:prstGeom>
            <a:solidFill>
              <a:srgbClr val="FFFFFF"/>
            </a:solidFill>
            <a:ln w="9525">
              <a:noFill/>
              <a:miter lim="800000"/>
              <a:headEnd/>
              <a:tailEnd/>
            </a:ln>
          </p:spPr>
        </p:pic>
        <p:pic>
          <p:nvPicPr>
            <p:cNvPr id="131" name="Picture 11"/>
            <p:cNvPicPr>
              <a:picLocks noChangeAspect="1" noChangeArrowheads="1"/>
            </p:cNvPicPr>
            <p:nvPr/>
          </p:nvPicPr>
          <p:blipFill>
            <a:blip r:embed="rId8" cstate="print"/>
            <a:srcRect/>
            <a:stretch>
              <a:fillRect/>
            </a:stretch>
          </p:blipFill>
          <p:spPr bwMode="auto">
            <a:xfrm>
              <a:off x="11177166" y="19697889"/>
              <a:ext cx="3024000" cy="2208048"/>
            </a:xfrm>
            <a:prstGeom prst="rect">
              <a:avLst/>
            </a:prstGeom>
            <a:noFill/>
            <a:ln w="57150">
              <a:solidFill>
                <a:schemeClr val="tx1"/>
              </a:solidFill>
              <a:round/>
              <a:headEnd/>
              <a:tailEnd/>
            </a:ln>
            <a:effectLst/>
          </p:spPr>
        </p:pic>
      </p:grpSp>
      <p:cxnSp>
        <p:nvCxnSpPr>
          <p:cNvPr id="132" name="Connecteur droit 131"/>
          <p:cNvCxnSpPr/>
          <p:nvPr/>
        </p:nvCxnSpPr>
        <p:spPr bwMode="auto">
          <a:xfrm>
            <a:off x="4768454" y="36955609"/>
            <a:ext cx="9649072"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3" name="Connecteur droit 132"/>
          <p:cNvCxnSpPr/>
          <p:nvPr/>
        </p:nvCxnSpPr>
        <p:spPr bwMode="auto">
          <a:xfrm>
            <a:off x="15857686" y="36955609"/>
            <a:ext cx="964907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1214</Words>
  <Application>Microsoft Office PowerPoint</Application>
  <PresentationFormat>Personnalisé</PresentationFormat>
  <Paragraphs>144</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DYNEMO: A Database of Dynamic and Spontaneous Emotional Facial Expressions</dc:title>
  <dc:creator>damien</dc:creator>
  <cp:lastModifiedBy>atcherka</cp:lastModifiedBy>
  <cp:revision>164</cp:revision>
  <cp:lastPrinted>1601-01-01T00:00:00Z</cp:lastPrinted>
  <dcterms:created xsi:type="dcterms:W3CDTF">2009-07-08T13:59:23Z</dcterms:created>
  <dcterms:modified xsi:type="dcterms:W3CDTF">2013-11-25T13:52:48Z</dcterms:modified>
</cp:coreProperties>
</file>