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1" r:id="rId2"/>
  </p:sldIdLst>
  <p:sldSz cx="39604950" cy="36004500"/>
  <p:notesSz cx="6794500" cy="9931400"/>
  <p:defaultTextStyle>
    <a:defPPr>
      <a:defRPr lang="en-US"/>
    </a:defPPr>
    <a:lvl1pPr marL="0" algn="l" defTabSz="4319418" rtl="0" eaLnBrk="1" latinLnBrk="0" hangingPunct="1">
      <a:defRPr sz="8500" kern="1200">
        <a:solidFill>
          <a:schemeClr val="tx1"/>
        </a:solidFill>
        <a:latin typeface="+mn-lt"/>
        <a:ea typeface="+mn-ea"/>
        <a:cs typeface="+mn-cs"/>
      </a:defRPr>
    </a:lvl1pPr>
    <a:lvl2pPr marL="2159706" algn="l" defTabSz="4319418" rtl="0" eaLnBrk="1" latinLnBrk="0" hangingPunct="1">
      <a:defRPr sz="8500" kern="1200">
        <a:solidFill>
          <a:schemeClr val="tx1"/>
        </a:solidFill>
        <a:latin typeface="+mn-lt"/>
        <a:ea typeface="+mn-ea"/>
        <a:cs typeface="+mn-cs"/>
      </a:defRPr>
    </a:lvl2pPr>
    <a:lvl3pPr marL="4319418" algn="l" defTabSz="4319418" rtl="0" eaLnBrk="1" latinLnBrk="0" hangingPunct="1">
      <a:defRPr sz="8500" kern="1200">
        <a:solidFill>
          <a:schemeClr val="tx1"/>
        </a:solidFill>
        <a:latin typeface="+mn-lt"/>
        <a:ea typeface="+mn-ea"/>
        <a:cs typeface="+mn-cs"/>
      </a:defRPr>
    </a:lvl3pPr>
    <a:lvl4pPr marL="6479129" algn="l" defTabSz="4319418" rtl="0" eaLnBrk="1" latinLnBrk="0" hangingPunct="1">
      <a:defRPr sz="8500" kern="1200">
        <a:solidFill>
          <a:schemeClr val="tx1"/>
        </a:solidFill>
        <a:latin typeface="+mn-lt"/>
        <a:ea typeface="+mn-ea"/>
        <a:cs typeface="+mn-cs"/>
      </a:defRPr>
    </a:lvl4pPr>
    <a:lvl5pPr marL="8638843" algn="l" defTabSz="4319418" rtl="0" eaLnBrk="1" latinLnBrk="0" hangingPunct="1">
      <a:defRPr sz="8500" kern="1200">
        <a:solidFill>
          <a:schemeClr val="tx1"/>
        </a:solidFill>
        <a:latin typeface="+mn-lt"/>
        <a:ea typeface="+mn-ea"/>
        <a:cs typeface="+mn-cs"/>
      </a:defRPr>
    </a:lvl5pPr>
    <a:lvl6pPr marL="10798547" algn="l" defTabSz="4319418" rtl="0" eaLnBrk="1" latinLnBrk="0" hangingPunct="1">
      <a:defRPr sz="8500" kern="1200">
        <a:solidFill>
          <a:schemeClr val="tx1"/>
        </a:solidFill>
        <a:latin typeface="+mn-lt"/>
        <a:ea typeface="+mn-ea"/>
        <a:cs typeface="+mn-cs"/>
      </a:defRPr>
    </a:lvl6pPr>
    <a:lvl7pPr marL="12958253" algn="l" defTabSz="4319418" rtl="0" eaLnBrk="1" latinLnBrk="0" hangingPunct="1">
      <a:defRPr sz="8500" kern="1200">
        <a:solidFill>
          <a:schemeClr val="tx1"/>
        </a:solidFill>
        <a:latin typeface="+mn-lt"/>
        <a:ea typeface="+mn-ea"/>
        <a:cs typeface="+mn-cs"/>
      </a:defRPr>
    </a:lvl7pPr>
    <a:lvl8pPr marL="15117969" algn="l" defTabSz="4319418" rtl="0" eaLnBrk="1" latinLnBrk="0" hangingPunct="1">
      <a:defRPr sz="8500" kern="1200">
        <a:solidFill>
          <a:schemeClr val="tx1"/>
        </a:solidFill>
        <a:latin typeface="+mn-lt"/>
        <a:ea typeface="+mn-ea"/>
        <a:cs typeface="+mn-cs"/>
      </a:defRPr>
    </a:lvl8pPr>
    <a:lvl9pPr marL="17277681" algn="l" defTabSz="4319418" rtl="0" eaLnBrk="1" latinLnBrk="0" hangingPunct="1">
      <a:defRPr sz="8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441" autoAdjust="0"/>
    <p:restoredTop sz="97891" autoAdjust="0"/>
  </p:normalViewPr>
  <p:slideViewPr>
    <p:cSldViewPr>
      <p:cViewPr>
        <p:scale>
          <a:sx n="13" d="100"/>
          <a:sy n="13" d="100"/>
        </p:scale>
        <p:origin x="-870" y="-90"/>
      </p:cViewPr>
      <p:guideLst>
        <p:guide orient="horz" pos="11341"/>
        <p:guide pos="1247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A33DB8E6-65D9-4346-AA1B-F5D3834CD531}" type="datetimeFigureOut">
              <a:rPr lang="en-US" smtClean="0"/>
              <a:pPr/>
              <a:t>11/10/2016</a:t>
            </a:fld>
            <a:endParaRPr lang="en-US"/>
          </a:p>
        </p:txBody>
      </p:sp>
      <p:sp>
        <p:nvSpPr>
          <p:cNvPr id="4" name="Espace réservé de l'image des diapositives 3"/>
          <p:cNvSpPr>
            <a:spLocks noGrp="1" noRot="1" noChangeAspect="1"/>
          </p:cNvSpPr>
          <p:nvPr>
            <p:ph type="sldImg" idx="2"/>
          </p:nvPr>
        </p:nvSpPr>
        <p:spPr>
          <a:xfrm>
            <a:off x="1349375" y="744538"/>
            <a:ext cx="4095750" cy="3724275"/>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42BBF286-AD6F-456A-9F65-F9CC4A5489EE}" type="slidenum">
              <a:rPr lang="en-US" smtClean="0"/>
              <a:pPr/>
              <a:t>‹N°›</a:t>
            </a:fld>
            <a:endParaRPr lang="en-US"/>
          </a:p>
        </p:txBody>
      </p:sp>
    </p:spTree>
    <p:extLst>
      <p:ext uri="{BB962C8B-B14F-4D97-AF65-F5344CB8AC3E}">
        <p14:creationId xmlns:p14="http://schemas.microsoft.com/office/powerpoint/2010/main" val="4030766892"/>
      </p:ext>
    </p:extLst>
  </p:cSld>
  <p:clrMap bg1="lt1" tx1="dk1" bg2="lt2" tx2="dk2" accent1="accent1" accent2="accent2" accent3="accent3" accent4="accent4" accent5="accent5" accent6="accent6" hlink="hlink" folHlink="folHlink"/>
  <p:notesStyle>
    <a:lvl1pPr marL="0" algn="l" defTabSz="1338772" rtl="0" eaLnBrk="1" latinLnBrk="0" hangingPunct="1">
      <a:defRPr sz="1800" kern="1200">
        <a:solidFill>
          <a:schemeClr val="tx1"/>
        </a:solidFill>
        <a:latin typeface="+mn-lt"/>
        <a:ea typeface="+mn-ea"/>
        <a:cs typeface="+mn-cs"/>
      </a:defRPr>
    </a:lvl1pPr>
    <a:lvl2pPr marL="669383" algn="l" defTabSz="1338772" rtl="0" eaLnBrk="1" latinLnBrk="0" hangingPunct="1">
      <a:defRPr sz="1800" kern="1200">
        <a:solidFill>
          <a:schemeClr val="tx1"/>
        </a:solidFill>
        <a:latin typeface="+mn-lt"/>
        <a:ea typeface="+mn-ea"/>
        <a:cs typeface="+mn-cs"/>
      </a:defRPr>
    </a:lvl2pPr>
    <a:lvl3pPr marL="1338772" algn="l" defTabSz="1338772" rtl="0" eaLnBrk="1" latinLnBrk="0" hangingPunct="1">
      <a:defRPr sz="1800" kern="1200">
        <a:solidFill>
          <a:schemeClr val="tx1"/>
        </a:solidFill>
        <a:latin typeface="+mn-lt"/>
        <a:ea typeface="+mn-ea"/>
        <a:cs typeface="+mn-cs"/>
      </a:defRPr>
    </a:lvl3pPr>
    <a:lvl4pPr marL="2008164" algn="l" defTabSz="1338772" rtl="0" eaLnBrk="1" latinLnBrk="0" hangingPunct="1">
      <a:defRPr sz="1800" kern="1200">
        <a:solidFill>
          <a:schemeClr val="tx1"/>
        </a:solidFill>
        <a:latin typeface="+mn-lt"/>
        <a:ea typeface="+mn-ea"/>
        <a:cs typeface="+mn-cs"/>
      </a:defRPr>
    </a:lvl4pPr>
    <a:lvl5pPr marL="2677547" algn="l" defTabSz="1338772" rtl="0" eaLnBrk="1" latinLnBrk="0" hangingPunct="1">
      <a:defRPr sz="1800" kern="1200">
        <a:solidFill>
          <a:schemeClr val="tx1"/>
        </a:solidFill>
        <a:latin typeface="+mn-lt"/>
        <a:ea typeface="+mn-ea"/>
        <a:cs typeface="+mn-cs"/>
      </a:defRPr>
    </a:lvl5pPr>
    <a:lvl6pPr marL="3346929" algn="l" defTabSz="1338772" rtl="0" eaLnBrk="1" latinLnBrk="0" hangingPunct="1">
      <a:defRPr sz="1800" kern="1200">
        <a:solidFill>
          <a:schemeClr val="tx1"/>
        </a:solidFill>
        <a:latin typeface="+mn-lt"/>
        <a:ea typeface="+mn-ea"/>
        <a:cs typeface="+mn-cs"/>
      </a:defRPr>
    </a:lvl6pPr>
    <a:lvl7pPr marL="4016315" algn="l" defTabSz="1338772" rtl="0" eaLnBrk="1" latinLnBrk="0" hangingPunct="1">
      <a:defRPr sz="1800" kern="1200">
        <a:solidFill>
          <a:schemeClr val="tx1"/>
        </a:solidFill>
        <a:latin typeface="+mn-lt"/>
        <a:ea typeface="+mn-ea"/>
        <a:cs typeface="+mn-cs"/>
      </a:defRPr>
    </a:lvl7pPr>
    <a:lvl8pPr marL="4685714" algn="l" defTabSz="1338772" rtl="0" eaLnBrk="1" latinLnBrk="0" hangingPunct="1">
      <a:defRPr sz="1800" kern="1200">
        <a:solidFill>
          <a:schemeClr val="tx1"/>
        </a:solidFill>
        <a:latin typeface="+mn-lt"/>
        <a:ea typeface="+mn-ea"/>
        <a:cs typeface="+mn-cs"/>
      </a:defRPr>
    </a:lvl8pPr>
    <a:lvl9pPr marL="5355097" algn="l" defTabSz="1338772" rtl="0" eaLnBrk="1" latinLnBrk="0" hangingPunct="1">
      <a:defRPr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2BBF286-AD6F-456A-9F65-F9CC4A5489EE}" type="slidenum">
              <a:rPr lang="en-US" smtClean="0"/>
              <a:pPr/>
              <a:t>1</a:t>
            </a:fld>
            <a:endParaRPr lang="en-US"/>
          </a:p>
        </p:txBody>
      </p:sp>
    </p:spTree>
    <p:extLst>
      <p:ext uri="{BB962C8B-B14F-4D97-AF65-F5344CB8AC3E}">
        <p14:creationId xmlns:p14="http://schemas.microsoft.com/office/powerpoint/2010/main" val="3267374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2970371" y="11184748"/>
            <a:ext cx="33664208" cy="7717631"/>
          </a:xfrm>
        </p:spPr>
        <p:txBody>
          <a:bodyPr/>
          <a:lstStyle/>
          <a:p>
            <a:r>
              <a:rPr lang="fr-FR" smtClean="0"/>
              <a:t>Modifiez le style du titre</a:t>
            </a:r>
            <a:endParaRPr lang="en-US"/>
          </a:p>
        </p:txBody>
      </p:sp>
      <p:sp>
        <p:nvSpPr>
          <p:cNvPr id="3" name="Sous-titre 2"/>
          <p:cNvSpPr>
            <a:spLocks noGrp="1"/>
          </p:cNvSpPr>
          <p:nvPr>
            <p:ph type="subTitle" idx="1"/>
          </p:nvPr>
        </p:nvSpPr>
        <p:spPr>
          <a:xfrm>
            <a:off x="5940743" y="20402550"/>
            <a:ext cx="27723465" cy="9201150"/>
          </a:xfrm>
        </p:spPr>
        <p:txBody>
          <a:bodyPr/>
          <a:lstStyle>
            <a:lvl1pPr marL="0" indent="0" algn="ctr">
              <a:buNone/>
              <a:defRPr>
                <a:solidFill>
                  <a:schemeClr val="tx1">
                    <a:tint val="75000"/>
                  </a:schemeClr>
                </a:solidFill>
              </a:defRPr>
            </a:lvl1pPr>
            <a:lvl2pPr marL="2159706" indent="0" algn="ctr">
              <a:buNone/>
              <a:defRPr>
                <a:solidFill>
                  <a:schemeClr val="tx1">
                    <a:tint val="75000"/>
                  </a:schemeClr>
                </a:solidFill>
              </a:defRPr>
            </a:lvl2pPr>
            <a:lvl3pPr marL="4319418" indent="0" algn="ctr">
              <a:buNone/>
              <a:defRPr>
                <a:solidFill>
                  <a:schemeClr val="tx1">
                    <a:tint val="75000"/>
                  </a:schemeClr>
                </a:solidFill>
              </a:defRPr>
            </a:lvl3pPr>
            <a:lvl4pPr marL="6479129" indent="0" algn="ctr">
              <a:buNone/>
              <a:defRPr>
                <a:solidFill>
                  <a:schemeClr val="tx1">
                    <a:tint val="75000"/>
                  </a:schemeClr>
                </a:solidFill>
              </a:defRPr>
            </a:lvl4pPr>
            <a:lvl5pPr marL="8638843" indent="0" algn="ctr">
              <a:buNone/>
              <a:defRPr>
                <a:solidFill>
                  <a:schemeClr val="tx1">
                    <a:tint val="75000"/>
                  </a:schemeClr>
                </a:solidFill>
              </a:defRPr>
            </a:lvl5pPr>
            <a:lvl6pPr marL="10798547" indent="0" algn="ctr">
              <a:buNone/>
              <a:defRPr>
                <a:solidFill>
                  <a:schemeClr val="tx1">
                    <a:tint val="75000"/>
                  </a:schemeClr>
                </a:solidFill>
              </a:defRPr>
            </a:lvl6pPr>
            <a:lvl7pPr marL="12958253" indent="0" algn="ctr">
              <a:buNone/>
              <a:defRPr>
                <a:solidFill>
                  <a:schemeClr val="tx1">
                    <a:tint val="75000"/>
                  </a:schemeClr>
                </a:solidFill>
              </a:defRPr>
            </a:lvl7pPr>
            <a:lvl8pPr marL="15117969" indent="0" algn="ctr">
              <a:buNone/>
              <a:defRPr>
                <a:solidFill>
                  <a:schemeClr val="tx1">
                    <a:tint val="75000"/>
                  </a:schemeClr>
                </a:solidFill>
              </a:defRPr>
            </a:lvl8pPr>
            <a:lvl9pPr marL="17277681" indent="0" algn="ctr">
              <a:buNone/>
              <a:defRPr>
                <a:solidFill>
                  <a:schemeClr val="tx1">
                    <a:tint val="75000"/>
                  </a:schemeClr>
                </a:solidFill>
              </a:defRPr>
            </a:lvl9pPr>
          </a:lstStyle>
          <a:p>
            <a:r>
              <a:rPr lang="fr-FR" smtClean="0"/>
              <a:t>Modifiez le style des sous-titres du masque</a:t>
            </a:r>
            <a:endParaRPr lang="en-US"/>
          </a:p>
        </p:txBody>
      </p:sp>
      <p:sp>
        <p:nvSpPr>
          <p:cNvPr id="4" name="Espace réservé de la date 3"/>
          <p:cNvSpPr>
            <a:spLocks noGrp="1"/>
          </p:cNvSpPr>
          <p:nvPr>
            <p:ph type="dt" sz="half" idx="10"/>
          </p:nvPr>
        </p:nvSpPr>
        <p:spPr/>
        <p:txBody>
          <a:bodyPr/>
          <a:lstStyle/>
          <a:p>
            <a:fld id="{C0710C9C-3A56-44F3-9EC6-97AF2C807800}" type="datetimeFigureOut">
              <a:rPr lang="en-US" smtClean="0"/>
              <a:pPr/>
              <a:t>11/10/2016</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CE452DB8-4CB1-4079-9739-89B9DEA1F9D0}" type="slidenum">
              <a:rPr lang="en-US" smtClean="0"/>
              <a:pPr/>
              <a:t>‹N°›</a:t>
            </a:fld>
            <a:endParaRPr lang="en-US"/>
          </a:p>
        </p:txBody>
      </p:sp>
    </p:spTree>
    <p:extLst>
      <p:ext uri="{BB962C8B-B14F-4D97-AF65-F5344CB8AC3E}">
        <p14:creationId xmlns:p14="http://schemas.microsoft.com/office/powerpoint/2010/main" val="1356280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C0710C9C-3A56-44F3-9EC6-97AF2C807800}" type="datetimeFigureOut">
              <a:rPr lang="en-US" smtClean="0"/>
              <a:pPr/>
              <a:t>11/10/2016</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CE452DB8-4CB1-4079-9739-89B9DEA1F9D0}" type="slidenum">
              <a:rPr lang="en-US" smtClean="0"/>
              <a:pPr/>
              <a:t>‹N°›</a:t>
            </a:fld>
            <a:endParaRPr lang="en-US"/>
          </a:p>
        </p:txBody>
      </p:sp>
    </p:spTree>
    <p:extLst>
      <p:ext uri="{BB962C8B-B14F-4D97-AF65-F5344CB8AC3E}">
        <p14:creationId xmlns:p14="http://schemas.microsoft.com/office/powerpoint/2010/main" val="1773676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156522" y="6359151"/>
            <a:ext cx="20840728" cy="135475264"/>
          </a:xfrm>
        </p:spPr>
        <p:txBody>
          <a:bodyPr vert="eaVert"/>
          <a:lstStyle/>
          <a:p>
            <a:r>
              <a:rPr lang="fr-FR" smtClean="0"/>
              <a:t>Modifiez le style du titre</a:t>
            </a:r>
            <a:endParaRPr lang="en-US"/>
          </a:p>
        </p:txBody>
      </p:sp>
      <p:sp>
        <p:nvSpPr>
          <p:cNvPr id="3" name="Espace réservé du texte vertical 2"/>
          <p:cNvSpPr>
            <a:spLocks noGrp="1"/>
          </p:cNvSpPr>
          <p:nvPr>
            <p:ph type="body" orient="vert" idx="1"/>
          </p:nvPr>
        </p:nvSpPr>
        <p:spPr>
          <a:xfrm>
            <a:off x="4634349" y="6359151"/>
            <a:ext cx="61862109" cy="13547526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C0710C9C-3A56-44F3-9EC6-97AF2C807800}" type="datetimeFigureOut">
              <a:rPr lang="en-US" smtClean="0"/>
              <a:pPr/>
              <a:t>11/10/2016</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CE452DB8-4CB1-4079-9739-89B9DEA1F9D0}" type="slidenum">
              <a:rPr lang="en-US" smtClean="0"/>
              <a:pPr/>
              <a:t>‹N°›</a:t>
            </a:fld>
            <a:endParaRPr lang="en-US"/>
          </a:p>
        </p:txBody>
      </p:sp>
    </p:spTree>
    <p:extLst>
      <p:ext uri="{BB962C8B-B14F-4D97-AF65-F5344CB8AC3E}">
        <p14:creationId xmlns:p14="http://schemas.microsoft.com/office/powerpoint/2010/main" val="2542484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C0710C9C-3A56-44F3-9EC6-97AF2C807800}" type="datetimeFigureOut">
              <a:rPr lang="en-US" smtClean="0"/>
              <a:pPr/>
              <a:t>11/10/2016</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CE452DB8-4CB1-4079-9739-89B9DEA1F9D0}" type="slidenum">
              <a:rPr lang="en-US" smtClean="0"/>
              <a:pPr/>
              <a:t>‹N°›</a:t>
            </a:fld>
            <a:endParaRPr lang="en-US"/>
          </a:p>
        </p:txBody>
      </p:sp>
    </p:spTree>
    <p:extLst>
      <p:ext uri="{BB962C8B-B14F-4D97-AF65-F5344CB8AC3E}">
        <p14:creationId xmlns:p14="http://schemas.microsoft.com/office/powerpoint/2010/main" val="2554786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3128518" y="23136234"/>
            <a:ext cx="33664208" cy="7150894"/>
          </a:xfrm>
        </p:spPr>
        <p:txBody>
          <a:bodyPr anchor="t"/>
          <a:lstStyle>
            <a:lvl1pPr algn="l">
              <a:defRPr sz="18900" b="1" cap="all"/>
            </a:lvl1pPr>
          </a:lstStyle>
          <a:p>
            <a:r>
              <a:rPr lang="fr-FR" smtClean="0"/>
              <a:t>Modifiez le style du titre</a:t>
            </a:r>
            <a:endParaRPr lang="en-US"/>
          </a:p>
        </p:txBody>
      </p:sp>
      <p:sp>
        <p:nvSpPr>
          <p:cNvPr id="3" name="Espace réservé du texte 2"/>
          <p:cNvSpPr>
            <a:spLocks noGrp="1"/>
          </p:cNvSpPr>
          <p:nvPr>
            <p:ph type="body" idx="1"/>
          </p:nvPr>
        </p:nvSpPr>
        <p:spPr>
          <a:xfrm>
            <a:off x="3128518" y="15260245"/>
            <a:ext cx="33664208" cy="7875983"/>
          </a:xfrm>
        </p:spPr>
        <p:txBody>
          <a:bodyPr anchor="b"/>
          <a:lstStyle>
            <a:lvl1pPr marL="0" indent="0">
              <a:buNone/>
              <a:defRPr sz="9500">
                <a:solidFill>
                  <a:schemeClr val="tx1">
                    <a:tint val="75000"/>
                  </a:schemeClr>
                </a:solidFill>
              </a:defRPr>
            </a:lvl1pPr>
            <a:lvl2pPr marL="2159706" indent="0">
              <a:buNone/>
              <a:defRPr sz="8500">
                <a:solidFill>
                  <a:schemeClr val="tx1">
                    <a:tint val="75000"/>
                  </a:schemeClr>
                </a:solidFill>
              </a:defRPr>
            </a:lvl2pPr>
            <a:lvl3pPr marL="4319418" indent="0">
              <a:buNone/>
              <a:defRPr sz="7800">
                <a:solidFill>
                  <a:schemeClr val="tx1">
                    <a:tint val="75000"/>
                  </a:schemeClr>
                </a:solidFill>
              </a:defRPr>
            </a:lvl3pPr>
            <a:lvl4pPr marL="6479129" indent="0">
              <a:buNone/>
              <a:defRPr sz="6700">
                <a:solidFill>
                  <a:schemeClr val="tx1">
                    <a:tint val="75000"/>
                  </a:schemeClr>
                </a:solidFill>
              </a:defRPr>
            </a:lvl4pPr>
            <a:lvl5pPr marL="8638843" indent="0">
              <a:buNone/>
              <a:defRPr sz="6700">
                <a:solidFill>
                  <a:schemeClr val="tx1">
                    <a:tint val="75000"/>
                  </a:schemeClr>
                </a:solidFill>
              </a:defRPr>
            </a:lvl5pPr>
            <a:lvl6pPr marL="10798547" indent="0">
              <a:buNone/>
              <a:defRPr sz="6700">
                <a:solidFill>
                  <a:schemeClr val="tx1">
                    <a:tint val="75000"/>
                  </a:schemeClr>
                </a:solidFill>
              </a:defRPr>
            </a:lvl6pPr>
            <a:lvl7pPr marL="12958253" indent="0">
              <a:buNone/>
              <a:defRPr sz="6700">
                <a:solidFill>
                  <a:schemeClr val="tx1">
                    <a:tint val="75000"/>
                  </a:schemeClr>
                </a:solidFill>
              </a:defRPr>
            </a:lvl7pPr>
            <a:lvl8pPr marL="15117969" indent="0">
              <a:buNone/>
              <a:defRPr sz="6700">
                <a:solidFill>
                  <a:schemeClr val="tx1">
                    <a:tint val="75000"/>
                  </a:schemeClr>
                </a:solidFill>
              </a:defRPr>
            </a:lvl8pPr>
            <a:lvl9pPr marL="17277681" indent="0">
              <a:buNone/>
              <a:defRPr sz="67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C0710C9C-3A56-44F3-9EC6-97AF2C807800}" type="datetimeFigureOut">
              <a:rPr lang="en-US" smtClean="0"/>
              <a:pPr/>
              <a:t>11/10/2016</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CE452DB8-4CB1-4079-9739-89B9DEA1F9D0}" type="slidenum">
              <a:rPr lang="en-US" smtClean="0"/>
              <a:pPr/>
              <a:t>‹N°›</a:t>
            </a:fld>
            <a:endParaRPr lang="en-US"/>
          </a:p>
        </p:txBody>
      </p:sp>
    </p:spTree>
    <p:extLst>
      <p:ext uri="{BB962C8B-B14F-4D97-AF65-F5344CB8AC3E}">
        <p14:creationId xmlns:p14="http://schemas.microsoft.com/office/powerpoint/2010/main" val="3254680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sz="half" idx="1"/>
          </p:nvPr>
        </p:nvSpPr>
        <p:spPr>
          <a:xfrm>
            <a:off x="4634334" y="37046303"/>
            <a:ext cx="41351417" cy="104788095"/>
          </a:xfrm>
        </p:spPr>
        <p:txBody>
          <a:bodyPr/>
          <a:lstStyle>
            <a:lvl1pPr>
              <a:defRPr sz="13200"/>
            </a:lvl1pPr>
            <a:lvl2pPr>
              <a:defRPr sz="11100"/>
            </a:lvl2pPr>
            <a:lvl3pPr>
              <a:defRPr sz="9500"/>
            </a:lvl3pPr>
            <a:lvl4pPr>
              <a:defRPr sz="8500"/>
            </a:lvl4pPr>
            <a:lvl5pPr>
              <a:defRPr sz="8500"/>
            </a:lvl5pPr>
            <a:lvl6pPr>
              <a:defRPr sz="8500"/>
            </a:lvl6pPr>
            <a:lvl7pPr>
              <a:defRPr sz="8500"/>
            </a:lvl7pPr>
            <a:lvl8pPr>
              <a:defRPr sz="8500"/>
            </a:lvl8pPr>
            <a:lvl9pPr>
              <a:defRPr sz="85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645838" y="37046303"/>
            <a:ext cx="41351417" cy="104788095"/>
          </a:xfrm>
        </p:spPr>
        <p:txBody>
          <a:bodyPr/>
          <a:lstStyle>
            <a:lvl1pPr>
              <a:defRPr sz="13200"/>
            </a:lvl1pPr>
            <a:lvl2pPr>
              <a:defRPr sz="11100"/>
            </a:lvl2pPr>
            <a:lvl3pPr>
              <a:defRPr sz="9500"/>
            </a:lvl3pPr>
            <a:lvl4pPr>
              <a:defRPr sz="8500"/>
            </a:lvl4pPr>
            <a:lvl5pPr>
              <a:defRPr sz="8500"/>
            </a:lvl5pPr>
            <a:lvl6pPr>
              <a:defRPr sz="8500"/>
            </a:lvl6pPr>
            <a:lvl7pPr>
              <a:defRPr sz="8500"/>
            </a:lvl7pPr>
            <a:lvl8pPr>
              <a:defRPr sz="8500"/>
            </a:lvl8pPr>
            <a:lvl9pPr>
              <a:defRPr sz="85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C0710C9C-3A56-44F3-9EC6-97AF2C807800}" type="datetimeFigureOut">
              <a:rPr lang="en-US" smtClean="0"/>
              <a:pPr/>
              <a:t>11/10/2016</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CE452DB8-4CB1-4079-9739-89B9DEA1F9D0}" type="slidenum">
              <a:rPr lang="en-US" smtClean="0"/>
              <a:pPr/>
              <a:t>‹N°›</a:t>
            </a:fld>
            <a:endParaRPr lang="en-US"/>
          </a:p>
        </p:txBody>
      </p:sp>
    </p:spTree>
    <p:extLst>
      <p:ext uri="{BB962C8B-B14F-4D97-AF65-F5344CB8AC3E}">
        <p14:creationId xmlns:p14="http://schemas.microsoft.com/office/powerpoint/2010/main" val="2012057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1980248" y="1441849"/>
            <a:ext cx="35644455" cy="6000750"/>
          </a:xfrm>
        </p:spPr>
        <p:txBody>
          <a:bodyPr/>
          <a:lstStyle>
            <a:lvl1pPr>
              <a:defRPr/>
            </a:lvl1pPr>
          </a:lstStyle>
          <a:p>
            <a:r>
              <a:rPr lang="fr-FR" smtClean="0"/>
              <a:t>Modifiez le style du titre</a:t>
            </a:r>
            <a:endParaRPr lang="en-US"/>
          </a:p>
        </p:txBody>
      </p:sp>
      <p:sp>
        <p:nvSpPr>
          <p:cNvPr id="3" name="Espace réservé du texte 2"/>
          <p:cNvSpPr>
            <a:spLocks noGrp="1"/>
          </p:cNvSpPr>
          <p:nvPr>
            <p:ph type="body" idx="1"/>
          </p:nvPr>
        </p:nvSpPr>
        <p:spPr>
          <a:xfrm>
            <a:off x="1980249" y="8059363"/>
            <a:ext cx="17499063" cy="3358751"/>
          </a:xfrm>
        </p:spPr>
        <p:txBody>
          <a:bodyPr anchor="b"/>
          <a:lstStyle>
            <a:lvl1pPr marL="0" indent="0">
              <a:buNone/>
              <a:defRPr sz="11100" b="1"/>
            </a:lvl1pPr>
            <a:lvl2pPr marL="2159706" indent="0">
              <a:buNone/>
              <a:defRPr sz="9500" b="1"/>
            </a:lvl2pPr>
            <a:lvl3pPr marL="4319418" indent="0">
              <a:buNone/>
              <a:defRPr sz="8500" b="1"/>
            </a:lvl3pPr>
            <a:lvl4pPr marL="6479129" indent="0">
              <a:buNone/>
              <a:defRPr sz="7800" b="1"/>
            </a:lvl4pPr>
            <a:lvl5pPr marL="8638843" indent="0">
              <a:buNone/>
              <a:defRPr sz="7800" b="1"/>
            </a:lvl5pPr>
            <a:lvl6pPr marL="10798547" indent="0">
              <a:buNone/>
              <a:defRPr sz="7800" b="1"/>
            </a:lvl6pPr>
            <a:lvl7pPr marL="12958253" indent="0">
              <a:buNone/>
              <a:defRPr sz="7800" b="1"/>
            </a:lvl7pPr>
            <a:lvl8pPr marL="15117969" indent="0">
              <a:buNone/>
              <a:defRPr sz="7800" b="1"/>
            </a:lvl8pPr>
            <a:lvl9pPr marL="17277681" indent="0">
              <a:buNone/>
              <a:defRPr sz="7800" b="1"/>
            </a:lvl9pPr>
          </a:lstStyle>
          <a:p>
            <a:pPr lvl="0"/>
            <a:r>
              <a:rPr lang="fr-FR" smtClean="0"/>
              <a:t>Modifiez les styles du texte du masque</a:t>
            </a:r>
          </a:p>
        </p:txBody>
      </p:sp>
      <p:sp>
        <p:nvSpPr>
          <p:cNvPr id="4" name="Espace réservé du contenu 3"/>
          <p:cNvSpPr>
            <a:spLocks noGrp="1"/>
          </p:cNvSpPr>
          <p:nvPr>
            <p:ph sz="half" idx="2"/>
          </p:nvPr>
        </p:nvSpPr>
        <p:spPr>
          <a:xfrm>
            <a:off x="1980249" y="11418115"/>
            <a:ext cx="17499063" cy="20744261"/>
          </a:xfrm>
        </p:spPr>
        <p:txBody>
          <a:bodyPr/>
          <a:lstStyle>
            <a:lvl1pPr>
              <a:defRPr sz="11100"/>
            </a:lvl1pPr>
            <a:lvl2pPr>
              <a:defRPr sz="9500"/>
            </a:lvl2pPr>
            <a:lvl3pPr>
              <a:defRPr sz="8500"/>
            </a:lvl3pPr>
            <a:lvl4pPr>
              <a:defRPr sz="7800"/>
            </a:lvl4pPr>
            <a:lvl5pPr>
              <a:defRPr sz="7800"/>
            </a:lvl5pPr>
            <a:lvl6pPr>
              <a:defRPr sz="7800"/>
            </a:lvl6pPr>
            <a:lvl7pPr>
              <a:defRPr sz="7800"/>
            </a:lvl7pPr>
            <a:lvl8pPr>
              <a:defRPr sz="7800"/>
            </a:lvl8pPr>
            <a:lvl9pPr>
              <a:defRPr sz="7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20118785" y="8059363"/>
            <a:ext cx="17505939" cy="3358751"/>
          </a:xfrm>
        </p:spPr>
        <p:txBody>
          <a:bodyPr anchor="b"/>
          <a:lstStyle>
            <a:lvl1pPr marL="0" indent="0">
              <a:buNone/>
              <a:defRPr sz="11100" b="1"/>
            </a:lvl1pPr>
            <a:lvl2pPr marL="2159706" indent="0">
              <a:buNone/>
              <a:defRPr sz="9500" b="1"/>
            </a:lvl2pPr>
            <a:lvl3pPr marL="4319418" indent="0">
              <a:buNone/>
              <a:defRPr sz="8500" b="1"/>
            </a:lvl3pPr>
            <a:lvl4pPr marL="6479129" indent="0">
              <a:buNone/>
              <a:defRPr sz="7800" b="1"/>
            </a:lvl4pPr>
            <a:lvl5pPr marL="8638843" indent="0">
              <a:buNone/>
              <a:defRPr sz="7800" b="1"/>
            </a:lvl5pPr>
            <a:lvl6pPr marL="10798547" indent="0">
              <a:buNone/>
              <a:defRPr sz="7800" b="1"/>
            </a:lvl6pPr>
            <a:lvl7pPr marL="12958253" indent="0">
              <a:buNone/>
              <a:defRPr sz="7800" b="1"/>
            </a:lvl7pPr>
            <a:lvl8pPr marL="15117969" indent="0">
              <a:buNone/>
              <a:defRPr sz="7800" b="1"/>
            </a:lvl8pPr>
            <a:lvl9pPr marL="17277681" indent="0">
              <a:buNone/>
              <a:defRPr sz="7800" b="1"/>
            </a:lvl9pPr>
          </a:lstStyle>
          <a:p>
            <a:pPr lvl="0"/>
            <a:r>
              <a:rPr lang="fr-FR" smtClean="0"/>
              <a:t>Modifiez les styles du texte du masque</a:t>
            </a:r>
          </a:p>
        </p:txBody>
      </p:sp>
      <p:sp>
        <p:nvSpPr>
          <p:cNvPr id="6" name="Espace réservé du contenu 5"/>
          <p:cNvSpPr>
            <a:spLocks noGrp="1"/>
          </p:cNvSpPr>
          <p:nvPr>
            <p:ph sz="quarter" idx="4"/>
          </p:nvPr>
        </p:nvSpPr>
        <p:spPr>
          <a:xfrm>
            <a:off x="20118785" y="11418115"/>
            <a:ext cx="17505939" cy="20744261"/>
          </a:xfrm>
        </p:spPr>
        <p:txBody>
          <a:bodyPr/>
          <a:lstStyle>
            <a:lvl1pPr>
              <a:defRPr sz="11100"/>
            </a:lvl1pPr>
            <a:lvl2pPr>
              <a:defRPr sz="9500"/>
            </a:lvl2pPr>
            <a:lvl3pPr>
              <a:defRPr sz="8500"/>
            </a:lvl3pPr>
            <a:lvl4pPr>
              <a:defRPr sz="7800"/>
            </a:lvl4pPr>
            <a:lvl5pPr>
              <a:defRPr sz="7800"/>
            </a:lvl5pPr>
            <a:lvl6pPr>
              <a:defRPr sz="7800"/>
            </a:lvl6pPr>
            <a:lvl7pPr>
              <a:defRPr sz="7800"/>
            </a:lvl7pPr>
            <a:lvl8pPr>
              <a:defRPr sz="7800"/>
            </a:lvl8pPr>
            <a:lvl9pPr>
              <a:defRPr sz="7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C0710C9C-3A56-44F3-9EC6-97AF2C807800}" type="datetimeFigureOut">
              <a:rPr lang="en-US" smtClean="0"/>
              <a:pPr/>
              <a:t>11/10/2016</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CE452DB8-4CB1-4079-9739-89B9DEA1F9D0}" type="slidenum">
              <a:rPr lang="en-US" smtClean="0"/>
              <a:pPr/>
              <a:t>‹N°›</a:t>
            </a:fld>
            <a:endParaRPr lang="en-US"/>
          </a:p>
        </p:txBody>
      </p:sp>
    </p:spTree>
    <p:extLst>
      <p:ext uri="{BB962C8B-B14F-4D97-AF65-F5344CB8AC3E}">
        <p14:creationId xmlns:p14="http://schemas.microsoft.com/office/powerpoint/2010/main" val="2860104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e la date 2"/>
          <p:cNvSpPr>
            <a:spLocks noGrp="1"/>
          </p:cNvSpPr>
          <p:nvPr>
            <p:ph type="dt" sz="half" idx="10"/>
          </p:nvPr>
        </p:nvSpPr>
        <p:spPr/>
        <p:txBody>
          <a:bodyPr/>
          <a:lstStyle/>
          <a:p>
            <a:fld id="{C0710C9C-3A56-44F3-9EC6-97AF2C807800}" type="datetimeFigureOut">
              <a:rPr lang="en-US" smtClean="0"/>
              <a:pPr/>
              <a:t>11/10/2016</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CE452DB8-4CB1-4079-9739-89B9DEA1F9D0}" type="slidenum">
              <a:rPr lang="en-US" smtClean="0"/>
              <a:pPr/>
              <a:t>‹N°›</a:t>
            </a:fld>
            <a:endParaRPr lang="en-US"/>
          </a:p>
        </p:txBody>
      </p:sp>
    </p:spTree>
    <p:extLst>
      <p:ext uri="{BB962C8B-B14F-4D97-AF65-F5344CB8AC3E}">
        <p14:creationId xmlns:p14="http://schemas.microsoft.com/office/powerpoint/2010/main" val="4234987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0710C9C-3A56-44F3-9EC6-97AF2C807800}" type="datetimeFigureOut">
              <a:rPr lang="en-US" smtClean="0"/>
              <a:pPr/>
              <a:t>11/10/2016</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CE452DB8-4CB1-4079-9739-89B9DEA1F9D0}" type="slidenum">
              <a:rPr lang="en-US" smtClean="0"/>
              <a:pPr/>
              <a:t>‹N°›</a:t>
            </a:fld>
            <a:endParaRPr lang="en-US"/>
          </a:p>
        </p:txBody>
      </p:sp>
    </p:spTree>
    <p:extLst>
      <p:ext uri="{BB962C8B-B14F-4D97-AF65-F5344CB8AC3E}">
        <p14:creationId xmlns:p14="http://schemas.microsoft.com/office/powerpoint/2010/main" val="504658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80249" y="1433513"/>
            <a:ext cx="13029756" cy="6100763"/>
          </a:xfrm>
        </p:spPr>
        <p:txBody>
          <a:bodyPr anchor="b"/>
          <a:lstStyle>
            <a:lvl1pPr algn="l">
              <a:defRPr sz="9500" b="1"/>
            </a:lvl1pPr>
          </a:lstStyle>
          <a:p>
            <a:r>
              <a:rPr lang="fr-FR" smtClean="0"/>
              <a:t>Modifiez le style du titre</a:t>
            </a:r>
            <a:endParaRPr lang="en-US"/>
          </a:p>
        </p:txBody>
      </p:sp>
      <p:sp>
        <p:nvSpPr>
          <p:cNvPr id="3" name="Espace réservé du contenu 2"/>
          <p:cNvSpPr>
            <a:spLocks noGrp="1"/>
          </p:cNvSpPr>
          <p:nvPr>
            <p:ph idx="1"/>
          </p:nvPr>
        </p:nvSpPr>
        <p:spPr>
          <a:xfrm>
            <a:off x="15484437" y="1433517"/>
            <a:ext cx="22140267" cy="30728842"/>
          </a:xfrm>
        </p:spPr>
        <p:txBody>
          <a:bodyPr/>
          <a:lstStyle>
            <a:lvl1pPr>
              <a:defRPr sz="15200"/>
            </a:lvl1pPr>
            <a:lvl2pPr>
              <a:defRPr sz="13200"/>
            </a:lvl2pPr>
            <a:lvl3pPr>
              <a:defRPr sz="11100"/>
            </a:lvl3pPr>
            <a:lvl4pPr>
              <a:defRPr sz="9500"/>
            </a:lvl4pPr>
            <a:lvl5pPr>
              <a:defRPr sz="9500"/>
            </a:lvl5pPr>
            <a:lvl6pPr>
              <a:defRPr sz="9500"/>
            </a:lvl6pPr>
            <a:lvl7pPr>
              <a:defRPr sz="9500"/>
            </a:lvl7pPr>
            <a:lvl8pPr>
              <a:defRPr sz="9500"/>
            </a:lvl8pPr>
            <a:lvl9pPr>
              <a:defRPr sz="95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1980249" y="7534279"/>
            <a:ext cx="13029756" cy="24628080"/>
          </a:xfrm>
        </p:spPr>
        <p:txBody>
          <a:bodyPr/>
          <a:lstStyle>
            <a:lvl1pPr marL="0" indent="0">
              <a:buNone/>
              <a:defRPr sz="6700"/>
            </a:lvl1pPr>
            <a:lvl2pPr marL="2159706" indent="0">
              <a:buNone/>
              <a:defRPr sz="5700"/>
            </a:lvl2pPr>
            <a:lvl3pPr marL="4319418" indent="0">
              <a:buNone/>
              <a:defRPr sz="4700"/>
            </a:lvl3pPr>
            <a:lvl4pPr marL="6479129" indent="0">
              <a:buNone/>
              <a:defRPr sz="4400"/>
            </a:lvl4pPr>
            <a:lvl5pPr marL="8638843" indent="0">
              <a:buNone/>
              <a:defRPr sz="4400"/>
            </a:lvl5pPr>
            <a:lvl6pPr marL="10798547" indent="0">
              <a:buNone/>
              <a:defRPr sz="4400"/>
            </a:lvl6pPr>
            <a:lvl7pPr marL="12958253" indent="0">
              <a:buNone/>
              <a:defRPr sz="4400"/>
            </a:lvl7pPr>
            <a:lvl8pPr marL="15117969" indent="0">
              <a:buNone/>
              <a:defRPr sz="4400"/>
            </a:lvl8pPr>
            <a:lvl9pPr marL="17277681" indent="0">
              <a:buNone/>
              <a:defRPr sz="44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0710C9C-3A56-44F3-9EC6-97AF2C807800}" type="datetimeFigureOut">
              <a:rPr lang="en-US" smtClean="0"/>
              <a:pPr/>
              <a:t>11/10/2016</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CE452DB8-4CB1-4079-9739-89B9DEA1F9D0}" type="slidenum">
              <a:rPr lang="en-US" smtClean="0"/>
              <a:pPr/>
              <a:t>‹N°›</a:t>
            </a:fld>
            <a:endParaRPr lang="en-US"/>
          </a:p>
        </p:txBody>
      </p:sp>
    </p:spTree>
    <p:extLst>
      <p:ext uri="{BB962C8B-B14F-4D97-AF65-F5344CB8AC3E}">
        <p14:creationId xmlns:p14="http://schemas.microsoft.com/office/powerpoint/2010/main" val="1264729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7762846" y="25203163"/>
            <a:ext cx="23762970" cy="2975374"/>
          </a:xfrm>
        </p:spPr>
        <p:txBody>
          <a:bodyPr anchor="b"/>
          <a:lstStyle>
            <a:lvl1pPr algn="l">
              <a:defRPr sz="9500" b="1"/>
            </a:lvl1pPr>
          </a:lstStyle>
          <a:p>
            <a:r>
              <a:rPr lang="fr-FR" smtClean="0"/>
              <a:t>Modifiez le style du titre</a:t>
            </a:r>
            <a:endParaRPr lang="en-US"/>
          </a:p>
        </p:txBody>
      </p:sp>
      <p:sp>
        <p:nvSpPr>
          <p:cNvPr id="3" name="Espace réservé pour une image  2"/>
          <p:cNvSpPr>
            <a:spLocks noGrp="1"/>
          </p:cNvSpPr>
          <p:nvPr>
            <p:ph type="pic" idx="1"/>
          </p:nvPr>
        </p:nvSpPr>
        <p:spPr>
          <a:xfrm>
            <a:off x="7762846" y="3217068"/>
            <a:ext cx="23762970" cy="21602700"/>
          </a:xfrm>
        </p:spPr>
        <p:txBody>
          <a:bodyPr/>
          <a:lstStyle>
            <a:lvl1pPr marL="0" indent="0">
              <a:buNone/>
              <a:defRPr sz="15200"/>
            </a:lvl1pPr>
            <a:lvl2pPr marL="2159706" indent="0">
              <a:buNone/>
              <a:defRPr sz="13200"/>
            </a:lvl2pPr>
            <a:lvl3pPr marL="4319418" indent="0">
              <a:buNone/>
              <a:defRPr sz="11100"/>
            </a:lvl3pPr>
            <a:lvl4pPr marL="6479129" indent="0">
              <a:buNone/>
              <a:defRPr sz="9500"/>
            </a:lvl4pPr>
            <a:lvl5pPr marL="8638843" indent="0">
              <a:buNone/>
              <a:defRPr sz="9500"/>
            </a:lvl5pPr>
            <a:lvl6pPr marL="10798547" indent="0">
              <a:buNone/>
              <a:defRPr sz="9500"/>
            </a:lvl6pPr>
            <a:lvl7pPr marL="12958253" indent="0">
              <a:buNone/>
              <a:defRPr sz="9500"/>
            </a:lvl7pPr>
            <a:lvl8pPr marL="15117969" indent="0">
              <a:buNone/>
              <a:defRPr sz="9500"/>
            </a:lvl8pPr>
            <a:lvl9pPr marL="17277681" indent="0">
              <a:buNone/>
              <a:defRPr sz="9500"/>
            </a:lvl9pPr>
          </a:lstStyle>
          <a:p>
            <a:endParaRPr lang="en-US"/>
          </a:p>
        </p:txBody>
      </p:sp>
      <p:sp>
        <p:nvSpPr>
          <p:cNvPr id="4" name="Espace réservé du texte 3"/>
          <p:cNvSpPr>
            <a:spLocks noGrp="1"/>
          </p:cNvSpPr>
          <p:nvPr>
            <p:ph type="body" sz="half" idx="2"/>
          </p:nvPr>
        </p:nvSpPr>
        <p:spPr>
          <a:xfrm>
            <a:off x="7762846" y="28178545"/>
            <a:ext cx="23762970" cy="4225526"/>
          </a:xfrm>
        </p:spPr>
        <p:txBody>
          <a:bodyPr/>
          <a:lstStyle>
            <a:lvl1pPr marL="0" indent="0">
              <a:buNone/>
              <a:defRPr sz="6700"/>
            </a:lvl1pPr>
            <a:lvl2pPr marL="2159706" indent="0">
              <a:buNone/>
              <a:defRPr sz="5700"/>
            </a:lvl2pPr>
            <a:lvl3pPr marL="4319418" indent="0">
              <a:buNone/>
              <a:defRPr sz="4700"/>
            </a:lvl3pPr>
            <a:lvl4pPr marL="6479129" indent="0">
              <a:buNone/>
              <a:defRPr sz="4400"/>
            </a:lvl4pPr>
            <a:lvl5pPr marL="8638843" indent="0">
              <a:buNone/>
              <a:defRPr sz="4400"/>
            </a:lvl5pPr>
            <a:lvl6pPr marL="10798547" indent="0">
              <a:buNone/>
              <a:defRPr sz="4400"/>
            </a:lvl6pPr>
            <a:lvl7pPr marL="12958253" indent="0">
              <a:buNone/>
              <a:defRPr sz="4400"/>
            </a:lvl7pPr>
            <a:lvl8pPr marL="15117969" indent="0">
              <a:buNone/>
              <a:defRPr sz="4400"/>
            </a:lvl8pPr>
            <a:lvl9pPr marL="17277681" indent="0">
              <a:buNone/>
              <a:defRPr sz="44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0710C9C-3A56-44F3-9EC6-97AF2C807800}" type="datetimeFigureOut">
              <a:rPr lang="en-US" smtClean="0"/>
              <a:pPr/>
              <a:t>11/10/2016</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CE452DB8-4CB1-4079-9739-89B9DEA1F9D0}" type="slidenum">
              <a:rPr lang="en-US" smtClean="0"/>
              <a:pPr/>
              <a:t>‹N°›</a:t>
            </a:fld>
            <a:endParaRPr lang="en-US"/>
          </a:p>
        </p:txBody>
      </p:sp>
    </p:spTree>
    <p:extLst>
      <p:ext uri="{BB962C8B-B14F-4D97-AF65-F5344CB8AC3E}">
        <p14:creationId xmlns:p14="http://schemas.microsoft.com/office/powerpoint/2010/main" val="2223112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980248" y="1441849"/>
            <a:ext cx="35644455" cy="6000750"/>
          </a:xfrm>
          <a:prstGeom prst="rect">
            <a:avLst/>
          </a:prstGeom>
        </p:spPr>
        <p:txBody>
          <a:bodyPr vert="horz" lIns="431944" tIns="215974" rIns="431944" bIns="215974" rtlCol="0" anchor="ctr">
            <a:normAutofit/>
          </a:bodyPr>
          <a:lstStyle/>
          <a:p>
            <a:r>
              <a:rPr lang="fr-FR" smtClean="0"/>
              <a:t>Modifiez le style du titre</a:t>
            </a:r>
            <a:endParaRPr lang="en-US"/>
          </a:p>
        </p:txBody>
      </p:sp>
      <p:sp>
        <p:nvSpPr>
          <p:cNvPr id="3" name="Espace réservé du texte 2"/>
          <p:cNvSpPr>
            <a:spLocks noGrp="1"/>
          </p:cNvSpPr>
          <p:nvPr>
            <p:ph type="body" idx="1"/>
          </p:nvPr>
        </p:nvSpPr>
        <p:spPr>
          <a:xfrm>
            <a:off x="1980248" y="8401054"/>
            <a:ext cx="35644455" cy="23761305"/>
          </a:xfrm>
          <a:prstGeom prst="rect">
            <a:avLst/>
          </a:prstGeom>
        </p:spPr>
        <p:txBody>
          <a:bodyPr vert="horz" lIns="431944" tIns="215974" rIns="431944" bIns="215974"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1980249" y="33370854"/>
            <a:ext cx="9241154" cy="1916906"/>
          </a:xfrm>
          <a:prstGeom prst="rect">
            <a:avLst/>
          </a:prstGeom>
        </p:spPr>
        <p:txBody>
          <a:bodyPr vert="horz" lIns="431944" tIns="215974" rIns="431944" bIns="215974" rtlCol="0" anchor="ctr"/>
          <a:lstStyle>
            <a:lvl1pPr algn="l">
              <a:defRPr sz="5700">
                <a:solidFill>
                  <a:schemeClr val="tx1">
                    <a:tint val="75000"/>
                  </a:schemeClr>
                </a:solidFill>
              </a:defRPr>
            </a:lvl1pPr>
          </a:lstStyle>
          <a:p>
            <a:fld id="{C0710C9C-3A56-44F3-9EC6-97AF2C807800}" type="datetimeFigureOut">
              <a:rPr lang="en-US" smtClean="0"/>
              <a:pPr/>
              <a:t>11/10/2016</a:t>
            </a:fld>
            <a:endParaRPr lang="en-US"/>
          </a:p>
        </p:txBody>
      </p:sp>
      <p:sp>
        <p:nvSpPr>
          <p:cNvPr id="5" name="Espace réservé du pied de page 4"/>
          <p:cNvSpPr>
            <a:spLocks noGrp="1"/>
          </p:cNvSpPr>
          <p:nvPr>
            <p:ph type="ftr" sz="quarter" idx="3"/>
          </p:nvPr>
        </p:nvSpPr>
        <p:spPr>
          <a:xfrm>
            <a:off x="13531695" y="33370854"/>
            <a:ext cx="12541568" cy="1916906"/>
          </a:xfrm>
          <a:prstGeom prst="rect">
            <a:avLst/>
          </a:prstGeom>
        </p:spPr>
        <p:txBody>
          <a:bodyPr vert="horz" lIns="431944" tIns="215974" rIns="431944" bIns="215974" rtlCol="0" anchor="ctr"/>
          <a:lstStyle>
            <a:lvl1pPr algn="ctr">
              <a:defRPr sz="57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28383549" y="33370854"/>
            <a:ext cx="9241154" cy="1916906"/>
          </a:xfrm>
          <a:prstGeom prst="rect">
            <a:avLst/>
          </a:prstGeom>
        </p:spPr>
        <p:txBody>
          <a:bodyPr vert="horz" lIns="431944" tIns="215974" rIns="431944" bIns="215974" rtlCol="0" anchor="ctr"/>
          <a:lstStyle>
            <a:lvl1pPr algn="r">
              <a:defRPr sz="5700">
                <a:solidFill>
                  <a:schemeClr val="tx1">
                    <a:tint val="75000"/>
                  </a:schemeClr>
                </a:solidFill>
              </a:defRPr>
            </a:lvl1pPr>
          </a:lstStyle>
          <a:p>
            <a:fld id="{CE452DB8-4CB1-4079-9739-89B9DEA1F9D0}" type="slidenum">
              <a:rPr lang="en-US" smtClean="0"/>
              <a:pPr/>
              <a:t>‹N°›</a:t>
            </a:fld>
            <a:endParaRPr lang="en-US"/>
          </a:p>
        </p:txBody>
      </p:sp>
    </p:spTree>
    <p:extLst>
      <p:ext uri="{BB962C8B-B14F-4D97-AF65-F5344CB8AC3E}">
        <p14:creationId xmlns:p14="http://schemas.microsoft.com/office/powerpoint/2010/main" val="39189434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19418" rtl="0" eaLnBrk="1" latinLnBrk="0" hangingPunct="1">
        <a:spcBef>
          <a:spcPct val="0"/>
        </a:spcBef>
        <a:buNone/>
        <a:defRPr sz="20900" kern="1200">
          <a:solidFill>
            <a:schemeClr val="tx1"/>
          </a:solidFill>
          <a:latin typeface="+mj-lt"/>
          <a:ea typeface="+mj-ea"/>
          <a:cs typeface="+mj-cs"/>
        </a:defRPr>
      </a:lvl1pPr>
    </p:titleStyle>
    <p:bodyStyle>
      <a:lvl1pPr marL="1619789" indent="-1619789" algn="l" defTabSz="4319418" rtl="0" eaLnBrk="1" latinLnBrk="0" hangingPunct="1">
        <a:spcBef>
          <a:spcPct val="20000"/>
        </a:spcBef>
        <a:buFont typeface="Arial" panose="020B0604020202020204" pitchFamily="34" charset="0"/>
        <a:buChar char="•"/>
        <a:defRPr sz="15200" kern="1200">
          <a:solidFill>
            <a:schemeClr val="tx1"/>
          </a:solidFill>
          <a:latin typeface="+mn-lt"/>
          <a:ea typeface="+mn-ea"/>
          <a:cs typeface="+mn-cs"/>
        </a:defRPr>
      </a:lvl1pPr>
      <a:lvl2pPr marL="3509522" indent="-1349818" algn="l" defTabSz="4319418" rtl="0" eaLnBrk="1" latinLnBrk="0" hangingPunct="1">
        <a:spcBef>
          <a:spcPct val="20000"/>
        </a:spcBef>
        <a:buFont typeface="Arial" panose="020B0604020202020204" pitchFamily="34" charset="0"/>
        <a:buChar char="–"/>
        <a:defRPr sz="13200" kern="1200">
          <a:solidFill>
            <a:schemeClr val="tx1"/>
          </a:solidFill>
          <a:latin typeface="+mn-lt"/>
          <a:ea typeface="+mn-ea"/>
          <a:cs typeface="+mn-cs"/>
        </a:defRPr>
      </a:lvl2pPr>
      <a:lvl3pPr marL="5399274" indent="-1079853" algn="l" defTabSz="4319418" rtl="0" eaLnBrk="1" latinLnBrk="0" hangingPunct="1">
        <a:spcBef>
          <a:spcPct val="20000"/>
        </a:spcBef>
        <a:buFont typeface="Arial" panose="020B0604020202020204" pitchFamily="34" charset="0"/>
        <a:buChar char="•"/>
        <a:defRPr sz="11100" kern="1200">
          <a:solidFill>
            <a:schemeClr val="tx1"/>
          </a:solidFill>
          <a:latin typeface="+mn-lt"/>
          <a:ea typeface="+mn-ea"/>
          <a:cs typeface="+mn-cs"/>
        </a:defRPr>
      </a:lvl3pPr>
      <a:lvl4pPr marL="7558990" indent="-1079853" algn="l" defTabSz="4319418"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4pPr>
      <a:lvl5pPr marL="9718696" indent="-1079853" algn="l" defTabSz="4319418"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5pPr>
      <a:lvl6pPr marL="11878400" indent="-1079853" algn="l" defTabSz="4319418"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6pPr>
      <a:lvl7pPr marL="14038109" indent="-1079853" algn="l" defTabSz="4319418"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7pPr>
      <a:lvl8pPr marL="16197818" indent="-1079853" algn="l" defTabSz="4319418"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8pPr>
      <a:lvl9pPr marL="18357537" indent="-1079853" algn="l" defTabSz="4319418"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9pPr>
    </p:bodyStyle>
    <p:otherStyle>
      <a:defPPr>
        <a:defRPr lang="en-US"/>
      </a:defPPr>
      <a:lvl1pPr marL="0" algn="l" defTabSz="4319418" rtl="0" eaLnBrk="1" latinLnBrk="0" hangingPunct="1">
        <a:defRPr sz="8500" kern="1200">
          <a:solidFill>
            <a:schemeClr val="tx1"/>
          </a:solidFill>
          <a:latin typeface="+mn-lt"/>
          <a:ea typeface="+mn-ea"/>
          <a:cs typeface="+mn-cs"/>
        </a:defRPr>
      </a:lvl1pPr>
      <a:lvl2pPr marL="2159706" algn="l" defTabSz="4319418" rtl="0" eaLnBrk="1" latinLnBrk="0" hangingPunct="1">
        <a:defRPr sz="8500" kern="1200">
          <a:solidFill>
            <a:schemeClr val="tx1"/>
          </a:solidFill>
          <a:latin typeface="+mn-lt"/>
          <a:ea typeface="+mn-ea"/>
          <a:cs typeface="+mn-cs"/>
        </a:defRPr>
      </a:lvl2pPr>
      <a:lvl3pPr marL="4319418" algn="l" defTabSz="4319418" rtl="0" eaLnBrk="1" latinLnBrk="0" hangingPunct="1">
        <a:defRPr sz="8500" kern="1200">
          <a:solidFill>
            <a:schemeClr val="tx1"/>
          </a:solidFill>
          <a:latin typeface="+mn-lt"/>
          <a:ea typeface="+mn-ea"/>
          <a:cs typeface="+mn-cs"/>
        </a:defRPr>
      </a:lvl3pPr>
      <a:lvl4pPr marL="6479129" algn="l" defTabSz="4319418" rtl="0" eaLnBrk="1" latinLnBrk="0" hangingPunct="1">
        <a:defRPr sz="8500" kern="1200">
          <a:solidFill>
            <a:schemeClr val="tx1"/>
          </a:solidFill>
          <a:latin typeface="+mn-lt"/>
          <a:ea typeface="+mn-ea"/>
          <a:cs typeface="+mn-cs"/>
        </a:defRPr>
      </a:lvl4pPr>
      <a:lvl5pPr marL="8638843" algn="l" defTabSz="4319418" rtl="0" eaLnBrk="1" latinLnBrk="0" hangingPunct="1">
        <a:defRPr sz="8500" kern="1200">
          <a:solidFill>
            <a:schemeClr val="tx1"/>
          </a:solidFill>
          <a:latin typeface="+mn-lt"/>
          <a:ea typeface="+mn-ea"/>
          <a:cs typeface="+mn-cs"/>
        </a:defRPr>
      </a:lvl5pPr>
      <a:lvl6pPr marL="10798547" algn="l" defTabSz="4319418" rtl="0" eaLnBrk="1" latinLnBrk="0" hangingPunct="1">
        <a:defRPr sz="8500" kern="1200">
          <a:solidFill>
            <a:schemeClr val="tx1"/>
          </a:solidFill>
          <a:latin typeface="+mn-lt"/>
          <a:ea typeface="+mn-ea"/>
          <a:cs typeface="+mn-cs"/>
        </a:defRPr>
      </a:lvl6pPr>
      <a:lvl7pPr marL="12958253" algn="l" defTabSz="4319418" rtl="0" eaLnBrk="1" latinLnBrk="0" hangingPunct="1">
        <a:defRPr sz="8500" kern="1200">
          <a:solidFill>
            <a:schemeClr val="tx1"/>
          </a:solidFill>
          <a:latin typeface="+mn-lt"/>
          <a:ea typeface="+mn-ea"/>
          <a:cs typeface="+mn-cs"/>
        </a:defRPr>
      </a:lvl7pPr>
      <a:lvl8pPr marL="15117969" algn="l" defTabSz="4319418" rtl="0" eaLnBrk="1" latinLnBrk="0" hangingPunct="1">
        <a:defRPr sz="8500" kern="1200">
          <a:solidFill>
            <a:schemeClr val="tx1"/>
          </a:solidFill>
          <a:latin typeface="+mn-lt"/>
          <a:ea typeface="+mn-ea"/>
          <a:cs typeface="+mn-cs"/>
        </a:defRPr>
      </a:lvl8pPr>
      <a:lvl9pPr marL="17277681" algn="l" defTabSz="4319418" rtl="0" eaLnBrk="1" latinLnBrk="0" hangingPunct="1">
        <a:defRPr sz="8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11" Type="http://schemas.openxmlformats.org/officeDocument/2006/relationships/image" Target="../media/image9.gif"/><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0" y="14"/>
            <a:ext cx="39604950" cy="50578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880" tIns="66933" rIns="133880" bIns="66933" rtlCol="0" anchor="ctr"/>
          <a:lstStyle/>
          <a:p>
            <a:pPr algn="ctr"/>
            <a:endParaRPr lang="en-US">
              <a:solidFill>
                <a:schemeClr val="bg2">
                  <a:lumMod val="90000"/>
                </a:schemeClr>
              </a:solidFill>
            </a:endParaRPr>
          </a:p>
        </p:txBody>
      </p:sp>
      <p:sp>
        <p:nvSpPr>
          <p:cNvPr id="2" name="Titre 1"/>
          <p:cNvSpPr>
            <a:spLocks noGrp="1"/>
          </p:cNvSpPr>
          <p:nvPr>
            <p:ph type="title"/>
          </p:nvPr>
        </p:nvSpPr>
        <p:spPr>
          <a:xfrm>
            <a:off x="2808092" y="265555"/>
            <a:ext cx="35644455" cy="4055175"/>
          </a:xfrm>
          <a:ln>
            <a:noFill/>
          </a:ln>
        </p:spPr>
        <p:txBody>
          <a:bodyPr>
            <a:normAutofit/>
          </a:bodyPr>
          <a:lstStyle/>
          <a:p>
            <a:r>
              <a:rPr lang="fr-FR" sz="6700" b="1" dirty="0">
                <a:latin typeface="Cambria" panose="02040503050406030204" pitchFamily="18" charset="0"/>
              </a:rPr>
              <a:t>De la pertinence de prendre en </a:t>
            </a:r>
            <a:r>
              <a:rPr lang="fr-FR" sz="6700" b="1" dirty="0" smtClean="0">
                <a:latin typeface="Cambria" panose="02040503050406030204" pitchFamily="18" charset="0"/>
              </a:rPr>
              <a:t>compte</a:t>
            </a:r>
            <a:br>
              <a:rPr lang="fr-FR" sz="6700" b="1" dirty="0" smtClean="0">
                <a:latin typeface="Cambria" panose="02040503050406030204" pitchFamily="18" charset="0"/>
              </a:rPr>
            </a:br>
            <a:r>
              <a:rPr lang="fr-FR" sz="6700" b="1" dirty="0" smtClean="0">
                <a:latin typeface="Cambria" panose="02040503050406030204" pitchFamily="18" charset="0"/>
              </a:rPr>
              <a:t>la </a:t>
            </a:r>
            <a:r>
              <a:rPr lang="fr-FR" sz="6700" b="1" dirty="0">
                <a:latin typeface="Cambria" panose="02040503050406030204" pitchFamily="18" charset="0"/>
              </a:rPr>
              <a:t>valeur sociale des expressions faciales des émotions</a:t>
            </a:r>
            <a:r>
              <a:rPr lang="fr-FR" sz="6700" dirty="0">
                <a:solidFill>
                  <a:schemeClr val="tx2">
                    <a:lumMod val="60000"/>
                    <a:lumOff val="40000"/>
                  </a:schemeClr>
                </a:solidFill>
              </a:rPr>
              <a:t/>
            </a:r>
            <a:br>
              <a:rPr lang="fr-FR" sz="6700" dirty="0">
                <a:solidFill>
                  <a:schemeClr val="tx2">
                    <a:lumMod val="60000"/>
                    <a:lumOff val="40000"/>
                  </a:schemeClr>
                </a:solidFill>
              </a:rPr>
            </a:br>
            <a:r>
              <a:rPr lang="fr-FR" sz="2600" dirty="0">
                <a:solidFill>
                  <a:schemeClr val="tx2">
                    <a:lumMod val="60000"/>
                    <a:lumOff val="40000"/>
                  </a:schemeClr>
                </a:solidFill>
              </a:rPr>
              <a:t>p</a:t>
            </a:r>
            <a:r>
              <a:rPr lang="fr-FR" sz="6700" dirty="0">
                <a:solidFill>
                  <a:schemeClr val="tx2">
                    <a:lumMod val="60000"/>
                    <a:lumOff val="40000"/>
                  </a:schemeClr>
                </a:solidFill>
              </a:rPr>
              <a:t/>
            </a:r>
            <a:br>
              <a:rPr lang="fr-FR" sz="6700" dirty="0">
                <a:solidFill>
                  <a:schemeClr val="tx2">
                    <a:lumMod val="60000"/>
                    <a:lumOff val="40000"/>
                  </a:schemeClr>
                </a:solidFill>
              </a:rPr>
            </a:br>
            <a:r>
              <a:rPr lang="fr-FR" sz="5400" dirty="0">
                <a:ea typeface="Calibri"/>
                <a:cs typeface="Times New Roman"/>
              </a:rPr>
              <a:t>PANSU, </a:t>
            </a:r>
            <a:r>
              <a:rPr lang="fr-FR" sz="5400" dirty="0" smtClean="0">
                <a:ea typeface="Calibri"/>
                <a:cs typeface="Times New Roman"/>
              </a:rPr>
              <a:t>Pascal</a:t>
            </a:r>
            <a:r>
              <a:rPr lang="fr-FR" sz="5400" baseline="30000" dirty="0" smtClean="0">
                <a:ea typeface="Calibri"/>
                <a:cs typeface="Times New Roman"/>
              </a:rPr>
              <a:t>1</a:t>
            </a:r>
            <a:r>
              <a:rPr lang="fr-FR" sz="5400" dirty="0">
                <a:ea typeface="Calibri"/>
                <a:cs typeface="Times New Roman"/>
              </a:rPr>
              <a:t>; TCHERKASSOF, </a:t>
            </a:r>
            <a:r>
              <a:rPr lang="fr-FR" sz="5400" dirty="0" smtClean="0">
                <a:ea typeface="Calibri"/>
                <a:cs typeface="Times New Roman"/>
              </a:rPr>
              <a:t>Anna</a:t>
            </a:r>
            <a:r>
              <a:rPr lang="fr-FR" sz="5400" baseline="30000" dirty="0" smtClean="0">
                <a:ea typeface="Calibri"/>
                <a:cs typeface="Times New Roman"/>
              </a:rPr>
              <a:t>1</a:t>
            </a:r>
            <a:r>
              <a:rPr lang="fr-FR" sz="5400" dirty="0">
                <a:ea typeface="Calibri"/>
                <a:cs typeface="Times New Roman"/>
              </a:rPr>
              <a:t>; BOLLON, </a:t>
            </a:r>
            <a:r>
              <a:rPr lang="fr-FR" sz="5400" dirty="0" smtClean="0">
                <a:ea typeface="Calibri"/>
                <a:cs typeface="Times New Roman"/>
              </a:rPr>
              <a:t>Thierry</a:t>
            </a:r>
            <a:r>
              <a:rPr lang="fr-FR" sz="5400" baseline="30000" dirty="0" smtClean="0">
                <a:ea typeface="Calibri"/>
                <a:cs typeface="Times New Roman"/>
              </a:rPr>
              <a:t>2</a:t>
            </a:r>
            <a:r>
              <a:rPr lang="fr-FR" sz="5400" dirty="0">
                <a:ea typeface="Calibri"/>
                <a:cs typeface="Times New Roman"/>
              </a:rPr>
              <a:t>; LIMA, </a:t>
            </a:r>
            <a:r>
              <a:rPr lang="fr-FR" sz="5400" dirty="0" smtClean="0">
                <a:ea typeface="Calibri"/>
                <a:cs typeface="Times New Roman"/>
              </a:rPr>
              <a:t>Laurent</a:t>
            </a:r>
            <a:r>
              <a:rPr lang="fr-FR" sz="5400" baseline="30000" dirty="0" smtClean="0">
                <a:ea typeface="Calibri"/>
                <a:cs typeface="Times New Roman"/>
              </a:rPr>
              <a:t>1</a:t>
            </a:r>
            <a:r>
              <a:rPr lang="fr-FR" sz="5400" dirty="0">
                <a:ea typeface="Calibri"/>
                <a:cs typeface="Times New Roman"/>
              </a:rPr>
              <a:t>; DUBOIS, </a:t>
            </a:r>
            <a:r>
              <a:rPr lang="fr-FR" sz="5400" dirty="0" smtClean="0">
                <a:ea typeface="Calibri"/>
                <a:cs typeface="Times New Roman"/>
              </a:rPr>
              <a:t>Nicole</a:t>
            </a:r>
            <a:r>
              <a:rPr lang="fr-FR" sz="5400" baseline="30000" dirty="0" smtClean="0">
                <a:ea typeface="Calibri"/>
                <a:cs typeface="Times New Roman"/>
              </a:rPr>
              <a:t>3</a:t>
            </a:r>
            <a:endParaRPr lang="en-US" sz="5700" baseline="30000" dirty="0"/>
          </a:p>
        </p:txBody>
      </p:sp>
      <p:sp>
        <p:nvSpPr>
          <p:cNvPr id="3" name="Espace réservé du contenu 2"/>
          <p:cNvSpPr>
            <a:spLocks noGrp="1"/>
          </p:cNvSpPr>
          <p:nvPr>
            <p:ph idx="1"/>
          </p:nvPr>
        </p:nvSpPr>
        <p:spPr>
          <a:xfrm>
            <a:off x="1980247" y="6686593"/>
            <a:ext cx="17368612" cy="15183620"/>
          </a:xfrm>
        </p:spPr>
        <p:txBody>
          <a:bodyPr/>
          <a:lstStyle/>
          <a:p>
            <a:pPr marL="0" indent="0">
              <a:buNone/>
            </a:pPr>
            <a:r>
              <a:rPr lang="fr-FR" dirty="0" smtClean="0">
                <a:solidFill>
                  <a:schemeClr val="bg1"/>
                </a:solidFill>
              </a:rPr>
              <a:t>p</a:t>
            </a:r>
            <a:endParaRPr lang="en-US" dirty="0">
              <a:solidFill>
                <a:schemeClr val="bg1"/>
              </a:solidFill>
            </a:endParaRPr>
          </a:p>
        </p:txBody>
      </p:sp>
      <p:pic>
        <p:nvPicPr>
          <p:cNvPr id="6" name="Picture 1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8387" y="457199"/>
            <a:ext cx="1728192" cy="1387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8" name="ZoneTexte 7"/>
          <p:cNvSpPr txBox="1"/>
          <p:nvPr/>
        </p:nvSpPr>
        <p:spPr>
          <a:xfrm>
            <a:off x="864369" y="4896794"/>
            <a:ext cx="20162242" cy="9645469"/>
          </a:xfrm>
          <a:prstGeom prst="rect">
            <a:avLst/>
          </a:prstGeom>
          <a:noFill/>
          <a:ln>
            <a:noFill/>
          </a:ln>
        </p:spPr>
        <p:txBody>
          <a:bodyPr wrap="square" lIns="133880" tIns="66933" rIns="133880" bIns="66933" rtlCol="0">
            <a:spAutoFit/>
          </a:bodyPr>
          <a:lstStyle/>
          <a:p>
            <a:pPr algn="ctr">
              <a:spcAft>
                <a:spcPts val="600"/>
              </a:spcAft>
            </a:pPr>
            <a:r>
              <a:rPr lang="fr-FR" sz="4800" b="1" dirty="0" smtClean="0"/>
              <a:t>Contexte</a:t>
            </a:r>
          </a:p>
          <a:p>
            <a:pPr algn="just">
              <a:spcAft>
                <a:spcPts val="600"/>
              </a:spcAft>
            </a:pPr>
            <a:r>
              <a:rPr lang="fr-FR" sz="4000" dirty="0">
                <a:ea typeface="Calibri"/>
                <a:cs typeface="Times New Roman"/>
              </a:rPr>
              <a:t>Cette étude s’intéresse au lien entre les </a:t>
            </a:r>
            <a:r>
              <a:rPr lang="fr-FR" sz="4000" dirty="0"/>
              <a:t>expressions faciales des émotions (EFE) </a:t>
            </a:r>
            <a:r>
              <a:rPr lang="fr-FR" sz="4000" dirty="0" smtClean="0">
                <a:ea typeface="Calibri"/>
                <a:cs typeface="Times New Roman"/>
              </a:rPr>
              <a:t>et </a:t>
            </a:r>
            <a:r>
              <a:rPr lang="fr-FR" sz="4000" dirty="0">
                <a:ea typeface="Calibri"/>
                <a:cs typeface="Times New Roman"/>
              </a:rPr>
              <a:t>la valeur sociale des personnes. Elle s’appuie sur la théorie de la double connaissance développée par </a:t>
            </a:r>
            <a:r>
              <a:rPr lang="fr-FR" sz="4000" dirty="0" err="1">
                <a:ea typeface="Calibri"/>
                <a:cs typeface="Times New Roman"/>
              </a:rPr>
              <a:t>Beauvois</a:t>
            </a:r>
            <a:r>
              <a:rPr lang="fr-FR" sz="4000" dirty="0">
                <a:ea typeface="Calibri"/>
                <a:cs typeface="Times New Roman"/>
              </a:rPr>
              <a:t> (1976, 1995) qui oppose connaissance descriptive ou scientifique et connaissance évaluative. La première renvoie aux propriétés réelles des objets alors que la seconde renvoie à leur valeur sociale, ici, ce qu’on peut attendre des gens dans les rapports sociaux. </a:t>
            </a:r>
          </a:p>
          <a:p>
            <a:pPr algn="just"/>
            <a:r>
              <a:rPr lang="fr-FR" sz="4000" dirty="0" smtClean="0"/>
              <a:t>Le lien entre émotion et statut social a déjà fait l’objet d’investigations. Des recherches empiriques ont montré que l’expression d’embarras est le marqueur d’un statut faible (</a:t>
            </a:r>
            <a:r>
              <a:rPr lang="fr-FR" sz="4000" dirty="0" err="1" smtClean="0"/>
              <a:t>Keltner</a:t>
            </a:r>
            <a:r>
              <a:rPr lang="fr-FR" sz="4000" dirty="0" smtClean="0"/>
              <a:t> &amp; </a:t>
            </a:r>
            <a:r>
              <a:rPr lang="fr-FR" sz="4000" dirty="0" err="1" smtClean="0"/>
              <a:t>Haidt</a:t>
            </a:r>
            <a:r>
              <a:rPr lang="fr-FR" sz="4000" dirty="0" smtClean="0"/>
              <a:t>, 1999). D’autres ont montré que les personnes de statut faible rapportent ressentir </a:t>
            </a:r>
            <a:r>
              <a:rPr lang="fr-FR" sz="4000" dirty="0"/>
              <a:t>davantage </a:t>
            </a:r>
            <a:r>
              <a:rPr lang="fr-FR" sz="4000" dirty="0" smtClean="0"/>
              <a:t>une pression à sourire et s’attendent à ce que l’impression qu’autrui va avoir d’eux sera affaiblie s’ils ne sourient pas (</a:t>
            </a:r>
            <a:r>
              <a:rPr lang="fr-FR" sz="4000" dirty="0" err="1" smtClean="0"/>
              <a:t>LaFrance</a:t>
            </a:r>
            <a:r>
              <a:rPr lang="fr-FR" sz="4000" dirty="0" smtClean="0"/>
              <a:t> and Hecht, 1999). Aussi les EFE communiquent à la fois des informations liées aux émotions et au statut social.</a:t>
            </a:r>
            <a:r>
              <a:rPr lang="fr-FR" sz="4000" dirty="0"/>
              <a:t> </a:t>
            </a:r>
            <a:r>
              <a:rPr lang="fr-FR" sz="4000" dirty="0" smtClean="0"/>
              <a:t>Toutefois, </a:t>
            </a:r>
            <a:r>
              <a:rPr lang="fr-FR" sz="4000" dirty="0"/>
              <a:t>ce lien n’a jamais été examiné sous l’angle de la valeur sociale des personnes. </a:t>
            </a:r>
            <a:r>
              <a:rPr lang="fr-FR" sz="4000" dirty="0" smtClean="0"/>
              <a:t>Pourtant, </a:t>
            </a:r>
            <a:r>
              <a:rPr lang="fr-FR" sz="4000" dirty="0">
                <a:solidFill>
                  <a:prstClr val="black"/>
                </a:solidFill>
                <a:ea typeface="Calibri"/>
                <a:cs typeface="Times New Roman"/>
              </a:rPr>
              <a:t>la théorie de la double connaissance </a:t>
            </a:r>
            <a:r>
              <a:rPr lang="fr-FR" sz="4000" dirty="0" smtClean="0">
                <a:solidFill>
                  <a:prstClr val="black"/>
                </a:solidFill>
                <a:ea typeface="Calibri"/>
                <a:cs typeface="Times New Roman"/>
              </a:rPr>
              <a:t>constitue un cadre théorique particulièrement pertinent pour comprendre pourquoi les EFE expriment du pouvoir social</a:t>
            </a:r>
            <a:r>
              <a:rPr lang="en-US" sz="4000" dirty="0" smtClean="0">
                <a:solidFill>
                  <a:srgbClr val="000000"/>
                </a:solidFill>
                <a:latin typeface="Corbel"/>
              </a:rPr>
              <a:t>. </a:t>
            </a:r>
            <a:endParaRPr lang="fr-FR" sz="4000" dirty="0" smtClean="0"/>
          </a:p>
        </p:txBody>
      </p:sp>
      <p:sp>
        <p:nvSpPr>
          <p:cNvPr id="9" name="ZoneTexte 8"/>
          <p:cNvSpPr txBox="1"/>
          <p:nvPr/>
        </p:nvSpPr>
        <p:spPr>
          <a:xfrm>
            <a:off x="21401407" y="5011308"/>
            <a:ext cx="17627204" cy="15708667"/>
          </a:xfrm>
          <a:prstGeom prst="rect">
            <a:avLst/>
          </a:prstGeom>
          <a:noFill/>
          <a:ln>
            <a:noFill/>
          </a:ln>
        </p:spPr>
        <p:txBody>
          <a:bodyPr wrap="square" lIns="133880" tIns="66933" rIns="133880" bIns="66933" rtlCol="0">
            <a:spAutoFit/>
          </a:bodyPr>
          <a:lstStyle/>
          <a:p>
            <a:pPr lvl="0" algn="ctr"/>
            <a:r>
              <a:rPr lang="fr-FR" sz="4700" b="1" dirty="0" smtClean="0">
                <a:solidFill>
                  <a:prstClr val="black"/>
                </a:solidFill>
              </a:rPr>
              <a:t>Méthodologie</a:t>
            </a:r>
            <a:endParaRPr lang="fr-FR" sz="4700" dirty="0" smtClean="0">
              <a:solidFill>
                <a:prstClr val="black"/>
              </a:solidFill>
            </a:endParaRPr>
          </a:p>
          <a:p>
            <a:pPr algn="just">
              <a:spcAft>
                <a:spcPts val="600"/>
              </a:spcAft>
            </a:pPr>
            <a:r>
              <a:rPr lang="fr-FR" sz="4000" i="1" dirty="0" smtClean="0">
                <a:solidFill>
                  <a:prstClr val="black"/>
                </a:solidFill>
              </a:rPr>
              <a:t>Participants</a:t>
            </a:r>
          </a:p>
          <a:p>
            <a:pPr algn="just"/>
            <a:r>
              <a:rPr lang="fr-FR" sz="4000" dirty="0" smtClean="0">
                <a:solidFill>
                  <a:prstClr val="black"/>
                </a:solidFill>
              </a:rPr>
              <a:t>100 personnes (51 femmes, 49 hommes; </a:t>
            </a:r>
            <a:r>
              <a:rPr lang="fr-FR" sz="4000" dirty="0" smtClean="0">
                <a:solidFill>
                  <a:prstClr val="black"/>
                </a:solidFill>
                <a:sym typeface="Symbol"/>
              </a:rPr>
              <a:t> â</a:t>
            </a:r>
            <a:r>
              <a:rPr lang="fr-FR" sz="4000" dirty="0" smtClean="0">
                <a:solidFill>
                  <a:prstClr val="black"/>
                </a:solidFill>
              </a:rPr>
              <a:t>ge: 42, SD=15.8) interrogées sous couvert d’une étude sur la formation d’impression.  </a:t>
            </a:r>
            <a:endParaRPr lang="fr-FR" sz="4000" dirty="0" smtClean="0"/>
          </a:p>
          <a:p>
            <a:pPr algn="just"/>
            <a:endParaRPr lang="fr-FR" sz="4000" i="1" dirty="0" smtClean="0">
              <a:solidFill>
                <a:prstClr val="black"/>
              </a:solidFill>
            </a:endParaRPr>
          </a:p>
          <a:p>
            <a:pPr algn="just"/>
            <a:r>
              <a:rPr lang="fr-FR" sz="4000" i="1" dirty="0" smtClean="0">
                <a:solidFill>
                  <a:prstClr val="black"/>
                </a:solidFill>
              </a:rPr>
              <a:t>Matériel et Procédure</a:t>
            </a:r>
          </a:p>
          <a:p>
            <a:pPr algn="just"/>
            <a:r>
              <a:rPr lang="fr-FR" sz="4000" dirty="0" smtClean="0"/>
              <a:t>Les participants regardent des photos de jeunes hommes exprimant des </a:t>
            </a:r>
            <a:r>
              <a:rPr lang="fr-FR" sz="4000" b="1" dirty="0" smtClean="0"/>
              <a:t>EFE</a:t>
            </a:r>
            <a:r>
              <a:rPr lang="fr-FR" sz="4000" dirty="0" smtClean="0"/>
              <a:t> et répondent à des questions visant à les décrire. </a:t>
            </a:r>
          </a:p>
          <a:p>
            <a:pPr algn="just"/>
            <a:r>
              <a:rPr lang="fr-FR" sz="4000" dirty="0" smtClean="0"/>
              <a:t>Le matériel consiste en une présentation PowerPoint de </a:t>
            </a:r>
            <a:r>
              <a:rPr lang="fr-FR" sz="4000" b="1" dirty="0" smtClean="0"/>
              <a:t>10 photos </a:t>
            </a:r>
            <a:r>
              <a:rPr lang="fr-FR" sz="4000" dirty="0" smtClean="0"/>
              <a:t>chacune suivie de </a:t>
            </a:r>
            <a:r>
              <a:rPr lang="fr-FR" sz="4000" b="1" dirty="0" smtClean="0"/>
              <a:t>12 items</a:t>
            </a:r>
            <a:r>
              <a:rPr lang="fr-FR" sz="4000" dirty="0" smtClean="0"/>
              <a:t>.</a:t>
            </a:r>
          </a:p>
          <a:p>
            <a:pPr algn="just"/>
            <a:r>
              <a:rPr lang="fr-FR" sz="4000" dirty="0" smtClean="0"/>
              <a:t>Les photos sont issues de la base de données </a:t>
            </a:r>
            <a:r>
              <a:rPr lang="fr-FR" sz="4000" dirty="0" err="1" smtClean="0"/>
              <a:t>Radboud</a:t>
            </a:r>
            <a:r>
              <a:rPr lang="fr-FR" sz="4000" dirty="0" smtClean="0"/>
              <a:t> Faces </a:t>
            </a:r>
            <a:r>
              <a:rPr lang="fr-FR" sz="4000" dirty="0" err="1" smtClean="0"/>
              <a:t>Database</a:t>
            </a:r>
            <a:r>
              <a:rPr lang="fr-FR" sz="4000" dirty="0" smtClean="0"/>
              <a:t> (</a:t>
            </a:r>
            <a:r>
              <a:rPr lang="fr-FR" sz="4000" dirty="0" err="1" smtClean="0"/>
              <a:t>RaFD</a:t>
            </a:r>
            <a:r>
              <a:rPr lang="fr-FR" sz="4000" dirty="0" smtClean="0"/>
              <a:t>). </a:t>
            </a:r>
          </a:p>
          <a:p>
            <a:pPr algn="just"/>
            <a:r>
              <a:rPr lang="fr-FR" sz="4000" dirty="0" smtClean="0"/>
              <a:t>Les photos montrent les EFE de </a:t>
            </a:r>
            <a:r>
              <a:rPr lang="fr-FR" sz="4000" b="1" dirty="0" smtClean="0"/>
              <a:t>5 émotions </a:t>
            </a:r>
            <a:r>
              <a:rPr lang="fr-FR" sz="4000" dirty="0" smtClean="0"/>
              <a:t>(colère, peur, joie, tristesse et neutre), exprimées par 10 hommes différents (deux hommes pour chaque émotion) présentées selon cinq angles de vues (par </a:t>
            </a:r>
            <a:r>
              <a:rPr lang="fr-FR" sz="4000" dirty="0"/>
              <a:t>rotations de 45</a:t>
            </a:r>
            <a:r>
              <a:rPr lang="fr-FR" sz="4000" dirty="0" smtClean="0"/>
              <a:t>°, cf. ci-dessous). </a:t>
            </a:r>
          </a:p>
          <a:p>
            <a:pPr algn="just"/>
            <a:endParaRPr lang="fr-FR" sz="4000" dirty="0" smtClean="0"/>
          </a:p>
          <a:p>
            <a:pPr algn="just"/>
            <a:endParaRPr lang="fr-FR" sz="4000" dirty="0" smtClean="0"/>
          </a:p>
          <a:p>
            <a:pPr algn="just"/>
            <a:endParaRPr lang="fr-FR" sz="4000" dirty="0"/>
          </a:p>
          <a:p>
            <a:pPr algn="just"/>
            <a:endParaRPr lang="fr-FR" sz="4000" dirty="0" smtClean="0"/>
          </a:p>
          <a:p>
            <a:pPr algn="just"/>
            <a:endParaRPr lang="fr-FR" sz="4000" dirty="0"/>
          </a:p>
          <a:p>
            <a:pPr algn="just"/>
            <a:endParaRPr lang="fr-FR" sz="4000" dirty="0" smtClean="0"/>
          </a:p>
          <a:p>
            <a:pPr algn="just"/>
            <a:endParaRPr lang="fr-FR" sz="4000" dirty="0"/>
          </a:p>
          <a:p>
            <a:pPr algn="just"/>
            <a:r>
              <a:rPr lang="fr-FR" sz="4000" dirty="0" smtClean="0"/>
              <a:t>Les 4 premières questions sont des items de diversion. les </a:t>
            </a:r>
            <a:r>
              <a:rPr lang="fr-FR" sz="4000" b="1" dirty="0" smtClean="0"/>
              <a:t>8 questions </a:t>
            </a:r>
            <a:r>
              <a:rPr lang="fr-FR" sz="4000" dirty="0" smtClean="0"/>
              <a:t>suivantes sont, alternativement, des items sur la </a:t>
            </a:r>
            <a:r>
              <a:rPr lang="fr-FR" sz="4000" b="1" i="1" dirty="0" smtClean="0"/>
              <a:t>désirabilité sociale</a:t>
            </a:r>
            <a:r>
              <a:rPr lang="fr-FR" sz="4000" dirty="0" smtClean="0"/>
              <a:t> et sur l’</a:t>
            </a:r>
            <a:r>
              <a:rPr lang="fr-FR" sz="4000" b="1" i="1" dirty="0" smtClean="0"/>
              <a:t>utilité sociale</a:t>
            </a:r>
            <a:r>
              <a:rPr lang="fr-FR" sz="4000" dirty="0" smtClean="0"/>
              <a:t>. </a:t>
            </a:r>
          </a:p>
          <a:p>
            <a:pPr algn="just"/>
            <a:r>
              <a:rPr lang="fr-FR" sz="4000" dirty="0" smtClean="0"/>
              <a:t>Les participants répondent sur des </a:t>
            </a:r>
            <a:r>
              <a:rPr lang="fr-FR" sz="4000" b="1" dirty="0" smtClean="0"/>
              <a:t>échelles en 7 points </a:t>
            </a:r>
            <a:r>
              <a:rPr lang="fr-FR" sz="4000" dirty="0" smtClean="0"/>
              <a:t>(de 0 = </a:t>
            </a:r>
            <a:r>
              <a:rPr lang="fr-FR" sz="4000" i="1" dirty="0"/>
              <a:t>P</a:t>
            </a:r>
            <a:r>
              <a:rPr lang="fr-FR" sz="4000" i="1" dirty="0" smtClean="0"/>
              <a:t>as du tout d’accord </a:t>
            </a:r>
            <a:r>
              <a:rPr lang="fr-FR" sz="4000" dirty="0" smtClean="0"/>
              <a:t>à 6 = </a:t>
            </a:r>
            <a:r>
              <a:rPr lang="fr-FR" sz="4000" i="1" dirty="0" smtClean="0"/>
              <a:t>Tout à fait d’accord</a:t>
            </a:r>
            <a:r>
              <a:rPr lang="fr-FR" sz="4000" dirty="0" smtClean="0"/>
              <a:t>. (cf. Tableau 1)	</a:t>
            </a:r>
            <a:endParaRPr lang="fr-FR" sz="4000" dirty="0"/>
          </a:p>
        </p:txBody>
      </p:sp>
      <p:graphicFrame>
        <p:nvGraphicFramePr>
          <p:cNvPr id="11" name="Tableau 10"/>
          <p:cNvGraphicFramePr>
            <a:graphicFrameLocks noGrp="1"/>
          </p:cNvGraphicFramePr>
          <p:nvPr>
            <p:extLst>
              <p:ext uri="{D42A27DB-BD31-4B8C-83A1-F6EECF244321}">
                <p14:modId xmlns:p14="http://schemas.microsoft.com/office/powerpoint/2010/main" val="67576187"/>
              </p:ext>
            </p:extLst>
          </p:nvPr>
        </p:nvGraphicFramePr>
        <p:xfrm>
          <a:off x="1152403" y="19730442"/>
          <a:ext cx="15841761" cy="2430672"/>
        </p:xfrm>
        <a:graphic>
          <a:graphicData uri="http://schemas.openxmlformats.org/drawingml/2006/table">
            <a:tbl>
              <a:tblPr firstRow="1" bandRow="1">
                <a:tableStyleId>{5C22544A-7EE6-4342-B048-85BDC9FD1C3A}</a:tableStyleId>
              </a:tblPr>
              <a:tblGrid>
                <a:gridCol w="2673715"/>
                <a:gridCol w="1270015"/>
                <a:gridCol w="11898031"/>
              </a:tblGrid>
              <a:tr h="526147">
                <a:tc>
                  <a:txBody>
                    <a:bodyPr/>
                    <a:lstStyle/>
                    <a:p>
                      <a:pPr algn="just">
                        <a:lnSpc>
                          <a:spcPct val="115000"/>
                        </a:lnSpc>
                        <a:spcAft>
                          <a:spcPts val="0"/>
                        </a:spcAft>
                      </a:pPr>
                      <a:r>
                        <a:rPr lang="en-US" sz="2600" dirty="0" smtClean="0">
                          <a:solidFill>
                            <a:schemeClr val="tx1"/>
                          </a:solidFill>
                          <a:effectLst/>
                          <a:latin typeface="+mn-lt"/>
                          <a:ea typeface="Calibri"/>
                          <a:cs typeface="Times New Roman"/>
                        </a:rPr>
                        <a:t>Dimension</a:t>
                      </a:r>
                      <a:endParaRPr lang="en-US" sz="2600" dirty="0">
                        <a:solidFill>
                          <a:schemeClr val="tx1"/>
                        </a:solidFill>
                        <a:effectLst/>
                        <a:latin typeface="+mn-lt"/>
                        <a:ea typeface="Calibri"/>
                        <a:cs typeface="Times New Roman"/>
                      </a:endParaRPr>
                    </a:p>
                  </a:txBody>
                  <a:tcPr marL="126999" marR="126999" marT="0" marB="0">
                    <a:solidFill>
                      <a:schemeClr val="bg1"/>
                    </a:solidFill>
                  </a:tcPr>
                </a:tc>
                <a:tc>
                  <a:txBody>
                    <a:bodyPr/>
                    <a:lstStyle/>
                    <a:p>
                      <a:r>
                        <a:rPr lang="fr-FR" sz="2600" dirty="0" smtClean="0">
                          <a:solidFill>
                            <a:schemeClr val="tx1"/>
                          </a:solidFill>
                          <a:latin typeface="+mn-lt"/>
                        </a:rPr>
                        <a:t>Alpha</a:t>
                      </a:r>
                      <a:endParaRPr lang="en-US" sz="2600" dirty="0">
                        <a:solidFill>
                          <a:schemeClr val="tx1"/>
                        </a:solidFill>
                        <a:latin typeface="+mn-lt"/>
                      </a:endParaRPr>
                    </a:p>
                  </a:txBody>
                  <a:tcPr marL="169334" marR="169334" marT="54428" marB="54428">
                    <a:solidFill>
                      <a:schemeClr val="bg1"/>
                    </a:solidFill>
                  </a:tcPr>
                </a:tc>
                <a:tc>
                  <a:txBody>
                    <a:bodyPr/>
                    <a:lstStyle/>
                    <a:p>
                      <a:pPr marL="0" marR="0" lvl="0" indent="0" algn="l" defTabSz="2949817" rtl="0" eaLnBrk="1" fontAlgn="auto" latinLnBrk="0" hangingPunct="1">
                        <a:lnSpc>
                          <a:spcPct val="100000"/>
                        </a:lnSpc>
                        <a:spcBef>
                          <a:spcPts val="0"/>
                        </a:spcBef>
                        <a:spcAft>
                          <a:spcPts val="0"/>
                        </a:spcAft>
                        <a:buClrTx/>
                        <a:buSzTx/>
                        <a:buFontTx/>
                        <a:buNone/>
                        <a:tabLst/>
                        <a:defRPr/>
                      </a:pPr>
                      <a:r>
                        <a:rPr kumimoji="0" lang="fr-FR" sz="2600" b="1" i="1" u="none" strike="noStrike" kern="1200" cap="none" spc="0" normalizeH="0" baseline="0" noProof="0" dirty="0" smtClean="0">
                          <a:ln>
                            <a:noFill/>
                          </a:ln>
                          <a:solidFill>
                            <a:schemeClr val="tx1"/>
                          </a:solidFill>
                          <a:effectLst/>
                          <a:uLnTx/>
                          <a:uFillTx/>
                          <a:latin typeface="+mn-lt"/>
                        </a:rPr>
                        <a:t>Exemples d’énoncés</a:t>
                      </a:r>
                      <a:endParaRPr kumimoji="0" lang="en-US" sz="2600" b="1" i="1" u="none" strike="noStrike" kern="1200" cap="none" spc="0" normalizeH="0" baseline="0" noProof="0" dirty="0" smtClean="0">
                        <a:ln>
                          <a:noFill/>
                        </a:ln>
                        <a:solidFill>
                          <a:schemeClr val="tx1"/>
                        </a:solidFill>
                        <a:effectLst/>
                        <a:uLnTx/>
                        <a:uFillTx/>
                        <a:latin typeface="+mn-lt"/>
                      </a:endParaRPr>
                    </a:p>
                  </a:txBody>
                  <a:tcPr marL="169334" marR="169334" marT="54428" marB="54428">
                    <a:solidFill>
                      <a:schemeClr val="bg1"/>
                    </a:solidFill>
                  </a:tcPr>
                </a:tc>
              </a:tr>
              <a:tr h="568912">
                <a:tc>
                  <a:txBody>
                    <a:bodyPr/>
                    <a:lstStyle/>
                    <a:p>
                      <a:pPr algn="just">
                        <a:lnSpc>
                          <a:spcPct val="115000"/>
                        </a:lnSpc>
                        <a:spcAft>
                          <a:spcPts val="0"/>
                        </a:spcAft>
                      </a:pPr>
                      <a:r>
                        <a:rPr lang="en-US" sz="2600" b="0" dirty="0" err="1" smtClean="0">
                          <a:effectLst/>
                          <a:latin typeface="+mn-lt"/>
                          <a:ea typeface="Calibri"/>
                          <a:cs typeface="Times New Roman"/>
                        </a:rPr>
                        <a:t>Désirabilité</a:t>
                      </a:r>
                      <a:r>
                        <a:rPr lang="en-US" sz="2600" b="0" dirty="0" smtClean="0">
                          <a:effectLst/>
                          <a:latin typeface="+mn-lt"/>
                          <a:ea typeface="Calibri"/>
                          <a:cs typeface="Times New Roman"/>
                        </a:rPr>
                        <a:t> </a:t>
                      </a:r>
                      <a:r>
                        <a:rPr lang="en-US" sz="2600" b="0" dirty="0" err="1" smtClean="0">
                          <a:effectLst/>
                          <a:latin typeface="+mn-lt"/>
                          <a:ea typeface="Calibri"/>
                          <a:cs typeface="Times New Roman"/>
                        </a:rPr>
                        <a:t>sociale</a:t>
                      </a:r>
                      <a:endParaRPr lang="en-US" sz="2600" b="0" dirty="0">
                        <a:effectLst/>
                        <a:latin typeface="+mn-lt"/>
                        <a:ea typeface="Calibri"/>
                        <a:cs typeface="Times New Roman"/>
                      </a:endParaRPr>
                    </a:p>
                  </a:txBody>
                  <a:tcPr marL="126999" marR="126999" marT="0" marB="0">
                    <a:solidFill>
                      <a:schemeClr val="bg1"/>
                    </a:solidFill>
                  </a:tcPr>
                </a:tc>
                <a:tc>
                  <a:txBody>
                    <a:bodyPr/>
                    <a:lstStyle/>
                    <a:p>
                      <a:r>
                        <a:rPr lang="fr-FR" sz="2600" b="0" dirty="0" smtClean="0">
                          <a:effectLst/>
                          <a:latin typeface="+mn-lt"/>
                          <a:ea typeface="Calibri"/>
                          <a:cs typeface="Times New Roman"/>
                        </a:rPr>
                        <a:t>0,70</a:t>
                      </a:r>
                      <a:endParaRPr lang="en-US" sz="2600" b="0" dirty="0">
                        <a:latin typeface="+mn-lt"/>
                      </a:endParaRPr>
                    </a:p>
                  </a:txBody>
                  <a:tcPr marL="169334" marR="169334" marT="54428" marB="54428">
                    <a:solidFill>
                      <a:schemeClr val="bg1"/>
                    </a:solidFill>
                  </a:tcPr>
                </a:tc>
                <a:tc>
                  <a:txBody>
                    <a:bodyPr/>
                    <a:lstStyle/>
                    <a:p>
                      <a:pPr marL="457200" marR="0" indent="-457200" algn="l" defTabSz="4319418" rtl="0" eaLnBrk="1" fontAlgn="auto" latinLnBrk="0" hangingPunct="1">
                        <a:lnSpc>
                          <a:spcPct val="100000"/>
                        </a:lnSpc>
                        <a:spcBef>
                          <a:spcPts val="0"/>
                        </a:spcBef>
                        <a:spcAft>
                          <a:spcPts val="600"/>
                        </a:spcAft>
                        <a:buClrTx/>
                        <a:buSzPct val="100000"/>
                        <a:buFont typeface="Arial" panose="020B0604020202020204" pitchFamily="34" charset="0"/>
                        <a:buChar char="•"/>
                        <a:tabLst/>
                        <a:defRPr/>
                      </a:pPr>
                      <a:r>
                        <a:rPr kumimoji="0" lang="fr-FR" sz="2600" b="0" i="0" u="none" strike="noStrike" kern="1200" cap="none" spc="0" normalizeH="0" baseline="0" noProof="0" dirty="0" smtClean="0">
                          <a:ln>
                            <a:noFill/>
                          </a:ln>
                          <a:solidFill>
                            <a:prstClr val="black"/>
                          </a:solidFill>
                          <a:effectLst/>
                          <a:uLnTx/>
                          <a:uFillTx/>
                          <a:latin typeface="+mn-lt"/>
                          <a:ea typeface="Calibri"/>
                          <a:cs typeface="Times New Roman"/>
                        </a:rPr>
                        <a:t>4 énoncés. </a:t>
                      </a:r>
                      <a:r>
                        <a:rPr kumimoji="0" lang="fr-FR" sz="2600" b="0" i="1" u="none" strike="noStrike" kern="1200" cap="none" spc="0" normalizeH="0" baseline="0" noProof="0" dirty="0" smtClean="0">
                          <a:ln>
                            <a:noFill/>
                          </a:ln>
                          <a:solidFill>
                            <a:prstClr val="black"/>
                          </a:solidFill>
                          <a:effectLst/>
                          <a:uLnTx/>
                          <a:uFillTx/>
                          <a:latin typeface="+mn-lt"/>
                          <a:ea typeface="Calibri"/>
                          <a:cs typeface="Times New Roman"/>
                        </a:rPr>
                        <a:t>Diriez-vous de cette personne que c’est quelqu’un </a:t>
                      </a:r>
                      <a:r>
                        <a:rPr lang="fr-FR" sz="2600" i="1" dirty="0" smtClean="0">
                          <a:latin typeface="+mn-lt"/>
                        </a:rPr>
                        <a:t>qui a tout pour être aimé des autres étudiants et de son entourage  ?</a:t>
                      </a:r>
                    </a:p>
                  </a:txBody>
                  <a:tcPr marL="169334" marR="169334" marT="54428" marB="54428">
                    <a:solidFill>
                      <a:schemeClr val="bg1"/>
                    </a:solidFill>
                  </a:tcPr>
                </a:tc>
              </a:tr>
              <a:tr h="993173">
                <a:tc>
                  <a:txBody>
                    <a:bodyPr/>
                    <a:lstStyle/>
                    <a:p>
                      <a:pPr algn="just">
                        <a:lnSpc>
                          <a:spcPct val="115000"/>
                        </a:lnSpc>
                        <a:spcAft>
                          <a:spcPts val="0"/>
                        </a:spcAft>
                      </a:pPr>
                      <a:r>
                        <a:rPr lang="en-US" sz="2600" b="0" dirty="0" err="1" smtClean="0">
                          <a:effectLst/>
                          <a:latin typeface="+mn-lt"/>
                          <a:ea typeface="Calibri"/>
                          <a:cs typeface="Times New Roman"/>
                        </a:rPr>
                        <a:t>Utilité</a:t>
                      </a:r>
                      <a:r>
                        <a:rPr lang="en-US" sz="2600" b="0" dirty="0" smtClean="0">
                          <a:effectLst/>
                          <a:latin typeface="+mn-lt"/>
                          <a:ea typeface="Calibri"/>
                          <a:cs typeface="Times New Roman"/>
                        </a:rPr>
                        <a:t> </a:t>
                      </a:r>
                      <a:r>
                        <a:rPr lang="en-US" sz="2600" b="0" dirty="0" err="1" smtClean="0">
                          <a:effectLst/>
                          <a:latin typeface="+mn-lt"/>
                          <a:ea typeface="Calibri"/>
                          <a:cs typeface="Times New Roman"/>
                        </a:rPr>
                        <a:t>sociale</a:t>
                      </a:r>
                      <a:endParaRPr lang="en-US" sz="2600" b="0" dirty="0">
                        <a:effectLst/>
                        <a:latin typeface="+mn-lt"/>
                        <a:ea typeface="Calibri"/>
                        <a:cs typeface="Times New Roman"/>
                      </a:endParaRPr>
                    </a:p>
                  </a:txBody>
                  <a:tcPr marL="126999" marR="126999" marT="0" marB="0">
                    <a:solidFill>
                      <a:schemeClr val="bg1"/>
                    </a:solidFill>
                  </a:tcPr>
                </a:tc>
                <a:tc>
                  <a:txBody>
                    <a:bodyPr/>
                    <a:lstStyle/>
                    <a:p>
                      <a:r>
                        <a:rPr lang="fr-FR" sz="2600" b="0" dirty="0" smtClean="0">
                          <a:effectLst/>
                          <a:latin typeface="+mn-lt"/>
                          <a:ea typeface="Calibri"/>
                          <a:cs typeface="Times New Roman"/>
                        </a:rPr>
                        <a:t>0,74</a:t>
                      </a:r>
                      <a:endParaRPr lang="en-US" sz="2600" b="0" dirty="0" smtClean="0">
                        <a:effectLst/>
                        <a:latin typeface="+mn-lt"/>
                        <a:ea typeface="+mn-ea"/>
                        <a:cs typeface="+mn-cs"/>
                      </a:endParaRPr>
                    </a:p>
                  </a:txBody>
                  <a:tcPr marL="169334" marR="169334" marT="54428" marB="54428">
                    <a:solidFill>
                      <a:schemeClr val="bg1"/>
                    </a:solidFill>
                  </a:tcPr>
                </a:tc>
                <a:tc>
                  <a:txBody>
                    <a:bodyPr/>
                    <a:lstStyle/>
                    <a:p>
                      <a:pPr marL="457200" marR="0" lvl="0" indent="-457200" algn="just" defTabSz="294981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2600" b="0" i="0" u="none" strike="noStrike" kern="1200" cap="none" spc="0" normalizeH="0" baseline="0" noProof="0" dirty="0" smtClean="0">
                          <a:ln>
                            <a:noFill/>
                          </a:ln>
                          <a:solidFill>
                            <a:prstClr val="black"/>
                          </a:solidFill>
                          <a:effectLst/>
                          <a:uLnTx/>
                          <a:uFillTx/>
                          <a:latin typeface="+mn-lt"/>
                          <a:ea typeface="Calibri"/>
                          <a:cs typeface="Times New Roman"/>
                        </a:rPr>
                        <a:t>4 énoncés. </a:t>
                      </a:r>
                      <a:r>
                        <a:rPr kumimoji="0" lang="fr-FR" sz="2600" b="0" i="1" u="none" strike="noStrike" kern="1200" cap="none" spc="0" normalizeH="0" baseline="0" noProof="0" dirty="0" smtClean="0">
                          <a:ln>
                            <a:noFill/>
                          </a:ln>
                          <a:solidFill>
                            <a:prstClr val="black"/>
                          </a:solidFill>
                          <a:effectLst/>
                          <a:uLnTx/>
                          <a:uFillTx/>
                          <a:latin typeface="+mn-lt"/>
                          <a:ea typeface="Calibri"/>
                          <a:cs typeface="Times New Roman"/>
                        </a:rPr>
                        <a:t>Diriez-vous de cette personne que c’est quelqu’un </a:t>
                      </a:r>
                      <a:r>
                        <a:rPr lang="fr-FR" sz="2600" i="1" dirty="0" smtClean="0">
                          <a:latin typeface="+mn-lt"/>
                        </a:rPr>
                        <a:t>qui a tout pour réussir ses études et exercer une profession bien payée  ?</a:t>
                      </a:r>
                    </a:p>
                  </a:txBody>
                  <a:tcPr marL="169334" marR="169334" marT="54428" marB="54428">
                    <a:solidFill>
                      <a:schemeClr val="bg1"/>
                    </a:solidFill>
                  </a:tcPr>
                </a:tc>
              </a:tr>
            </a:tbl>
          </a:graphicData>
        </a:graphic>
      </p:graphicFrame>
      <p:sp>
        <p:nvSpPr>
          <p:cNvPr id="15" name="ZoneTexte 14"/>
          <p:cNvSpPr txBox="1"/>
          <p:nvPr/>
        </p:nvSpPr>
        <p:spPr>
          <a:xfrm>
            <a:off x="6084242" y="29297749"/>
            <a:ext cx="4789241" cy="873853"/>
          </a:xfrm>
          <a:prstGeom prst="rect">
            <a:avLst/>
          </a:prstGeom>
          <a:noFill/>
          <a:ln>
            <a:solidFill>
              <a:schemeClr val="bg1"/>
            </a:solidFill>
          </a:ln>
        </p:spPr>
        <p:txBody>
          <a:bodyPr wrap="square" lIns="133890" tIns="66941" rIns="133890" bIns="66941" rtlCol="0">
            <a:spAutoFit/>
          </a:bodyPr>
          <a:lstStyle/>
          <a:p>
            <a:pPr algn="ctr"/>
            <a:r>
              <a:rPr lang="fr-FR" sz="4800" b="1" dirty="0">
                <a:solidFill>
                  <a:prstClr val="black"/>
                </a:solidFill>
              </a:rPr>
              <a:t>Discussion</a:t>
            </a:r>
          </a:p>
        </p:txBody>
      </p:sp>
      <p:sp>
        <p:nvSpPr>
          <p:cNvPr id="12" name="ZoneTexte 11"/>
          <p:cNvSpPr txBox="1"/>
          <p:nvPr/>
        </p:nvSpPr>
        <p:spPr>
          <a:xfrm>
            <a:off x="25419942" y="31611762"/>
            <a:ext cx="12485289" cy="3012912"/>
          </a:xfrm>
          <a:prstGeom prst="rect">
            <a:avLst/>
          </a:prstGeom>
          <a:noFill/>
        </p:spPr>
        <p:txBody>
          <a:bodyPr wrap="square" lIns="133897" tIns="66947" rIns="133897" bIns="66947" rtlCol="0">
            <a:spAutoFit/>
          </a:bodyPr>
          <a:lstStyle/>
          <a:p>
            <a:pPr algn="ctr">
              <a:spcAft>
                <a:spcPts val="600"/>
              </a:spcAft>
            </a:pPr>
            <a:r>
              <a:rPr lang="fr-FR" sz="2800" b="1" dirty="0" smtClean="0"/>
              <a:t>Bibliographie</a:t>
            </a:r>
          </a:p>
          <a:p>
            <a:pPr marL="920532" indent="-920532" algn="just">
              <a:spcAft>
                <a:spcPts val="600"/>
              </a:spcAft>
            </a:pPr>
            <a:r>
              <a:rPr lang="fr-FR" sz="2400" dirty="0" err="1" smtClean="0">
                <a:ea typeface="Calibri"/>
                <a:cs typeface="Times New Roman"/>
              </a:rPr>
              <a:t>Beauvois</a:t>
            </a:r>
            <a:r>
              <a:rPr lang="fr-FR" sz="2400" dirty="0" smtClean="0">
                <a:ea typeface="Calibri"/>
                <a:cs typeface="Times New Roman"/>
              </a:rPr>
              <a:t>, J.-L. </a:t>
            </a:r>
            <a:r>
              <a:rPr lang="fr-FR" sz="2400" dirty="0">
                <a:ea typeface="Calibri"/>
                <a:cs typeface="Times New Roman"/>
              </a:rPr>
              <a:t>(</a:t>
            </a:r>
            <a:r>
              <a:rPr lang="fr-FR" sz="2400" dirty="0" smtClean="0">
                <a:ea typeface="Calibri"/>
                <a:cs typeface="Times New Roman"/>
              </a:rPr>
              <a:t>1976). </a:t>
            </a:r>
            <a:r>
              <a:rPr lang="fr-FR" sz="2400" dirty="0"/>
              <a:t>Problématique des conduites sociales </a:t>
            </a:r>
            <a:r>
              <a:rPr lang="fr-FR" sz="2400" dirty="0" smtClean="0"/>
              <a:t>d'évaluation. </a:t>
            </a:r>
            <a:r>
              <a:rPr lang="fr-FR" sz="2400" i="1" dirty="0"/>
              <a:t>Connexions</a:t>
            </a:r>
            <a:r>
              <a:rPr lang="fr-FR" sz="2400" dirty="0" smtClean="0"/>
              <a:t>, </a:t>
            </a:r>
            <a:r>
              <a:rPr lang="fr-FR" sz="2400" i="1" dirty="0" smtClean="0"/>
              <a:t>19</a:t>
            </a:r>
            <a:r>
              <a:rPr lang="fr-FR" sz="2400" dirty="0"/>
              <a:t>, </a:t>
            </a:r>
            <a:r>
              <a:rPr lang="fr-FR" sz="2400" dirty="0" smtClean="0"/>
              <a:t>7-30</a:t>
            </a:r>
            <a:r>
              <a:rPr lang="fr-FR" sz="2400" dirty="0"/>
              <a:t>.</a:t>
            </a:r>
            <a:endParaRPr lang="fr-FR" sz="2400" dirty="0" smtClean="0">
              <a:ea typeface="Calibri"/>
              <a:cs typeface="Times New Roman"/>
            </a:endParaRPr>
          </a:p>
          <a:p>
            <a:pPr algn="just"/>
            <a:r>
              <a:rPr lang="fr-FR" sz="2400" dirty="0" err="1" smtClean="0">
                <a:ea typeface="Calibri"/>
                <a:cs typeface="Times New Roman"/>
              </a:rPr>
              <a:t>Beauvois</a:t>
            </a:r>
            <a:r>
              <a:rPr lang="fr-FR" sz="2400" dirty="0">
                <a:ea typeface="Calibri"/>
                <a:cs typeface="Times New Roman"/>
              </a:rPr>
              <a:t>, J.-L. </a:t>
            </a:r>
            <a:r>
              <a:rPr lang="fr-FR" sz="2400" dirty="0" smtClean="0">
                <a:ea typeface="Calibri"/>
                <a:cs typeface="Times New Roman"/>
              </a:rPr>
              <a:t>(1995). </a:t>
            </a:r>
            <a:r>
              <a:rPr lang="fr-FR" sz="2400" dirty="0"/>
              <a:t>La connaissance des utilités </a:t>
            </a:r>
            <a:r>
              <a:rPr lang="fr-FR" sz="2400" dirty="0" smtClean="0"/>
              <a:t>sociales. </a:t>
            </a:r>
            <a:r>
              <a:rPr lang="fr-FR" sz="2400" i="1" dirty="0" smtClean="0"/>
              <a:t>Psychologie Française</a:t>
            </a:r>
            <a:r>
              <a:rPr lang="fr-FR" sz="2400" dirty="0"/>
              <a:t>, </a:t>
            </a:r>
            <a:r>
              <a:rPr lang="fr-FR" sz="2400" i="1" dirty="0" smtClean="0"/>
              <a:t>40</a:t>
            </a:r>
            <a:r>
              <a:rPr lang="fr-FR" sz="2400" dirty="0"/>
              <a:t>, </a:t>
            </a:r>
            <a:r>
              <a:rPr lang="fr-FR" sz="2400" dirty="0" smtClean="0"/>
              <a:t>4</a:t>
            </a:r>
            <a:r>
              <a:rPr lang="fr-FR" sz="2400" dirty="0"/>
              <a:t>, </a:t>
            </a:r>
            <a:r>
              <a:rPr lang="fr-FR" sz="2400" dirty="0" smtClean="0"/>
              <a:t>317-391.</a:t>
            </a:r>
            <a:endParaRPr lang="fr-FR" sz="2400" dirty="0"/>
          </a:p>
          <a:p>
            <a:pPr marL="920532" indent="-920532" algn="just">
              <a:spcAft>
                <a:spcPts val="600"/>
              </a:spcAft>
            </a:pPr>
            <a:r>
              <a:rPr lang="en-US" sz="2400" dirty="0" err="1" smtClean="0"/>
              <a:t>Haidt</a:t>
            </a:r>
            <a:r>
              <a:rPr lang="en-US" sz="2400" dirty="0"/>
              <a:t>, J., &amp; </a:t>
            </a:r>
            <a:r>
              <a:rPr lang="en-US" sz="2400" dirty="0" err="1"/>
              <a:t>Keltner</a:t>
            </a:r>
            <a:r>
              <a:rPr lang="en-US" sz="2400" dirty="0"/>
              <a:t>, D. </a:t>
            </a:r>
            <a:r>
              <a:rPr lang="en-US" sz="2400" dirty="0" smtClean="0"/>
              <a:t>(1999). </a:t>
            </a:r>
            <a:r>
              <a:rPr lang="en-US" sz="2400" dirty="0"/>
              <a:t>Culture and facial expression: Open-ended methods find more expressions and a gradient of recognition. </a:t>
            </a:r>
            <a:r>
              <a:rPr lang="en-US" sz="2400" i="1" dirty="0"/>
              <a:t>Cognition and Emotion</a:t>
            </a:r>
            <a:r>
              <a:rPr lang="en-US" sz="2400" dirty="0"/>
              <a:t>, </a:t>
            </a:r>
            <a:r>
              <a:rPr lang="en-US" sz="2400" i="1" dirty="0"/>
              <a:t>13</a:t>
            </a:r>
            <a:r>
              <a:rPr lang="en-US" sz="2400" dirty="0"/>
              <a:t>, 225-266. </a:t>
            </a:r>
            <a:endParaRPr lang="fr-FR" sz="2400" dirty="0" smtClean="0"/>
          </a:p>
          <a:p>
            <a:pPr marL="920532" indent="-920532" algn="just">
              <a:spcAft>
                <a:spcPts val="600"/>
              </a:spcAft>
            </a:pPr>
            <a:r>
              <a:rPr lang="fr-FR" sz="2400" dirty="0" err="1" smtClean="0">
                <a:ea typeface="Calibri"/>
                <a:cs typeface="Times New Roman"/>
              </a:rPr>
              <a:t>LaFrance</a:t>
            </a:r>
            <a:r>
              <a:rPr lang="fr-FR" sz="2400" dirty="0" smtClean="0">
                <a:ea typeface="Calibri"/>
                <a:cs typeface="Times New Roman"/>
              </a:rPr>
              <a:t>, M. (2011). </a:t>
            </a:r>
            <a:r>
              <a:rPr lang="fr-FR" sz="2400" i="1" dirty="0" err="1" smtClean="0">
                <a:ea typeface="Calibri"/>
                <a:cs typeface="Times New Roman"/>
              </a:rPr>
              <a:t>Why</a:t>
            </a:r>
            <a:r>
              <a:rPr lang="fr-FR" sz="2400" i="1" dirty="0" smtClean="0">
                <a:ea typeface="Calibri"/>
                <a:cs typeface="Times New Roman"/>
              </a:rPr>
              <a:t> </a:t>
            </a:r>
            <a:r>
              <a:rPr lang="fr-FR" sz="2400" i="1" dirty="0" err="1" smtClean="0">
                <a:ea typeface="Calibri"/>
                <a:cs typeface="Times New Roman"/>
              </a:rPr>
              <a:t>smile</a:t>
            </a:r>
            <a:r>
              <a:rPr lang="fr-FR" sz="2400" i="1" dirty="0" smtClean="0">
                <a:ea typeface="Calibri"/>
                <a:cs typeface="Times New Roman"/>
              </a:rPr>
              <a:t>? The science </a:t>
            </a:r>
            <a:r>
              <a:rPr lang="fr-FR" sz="2400" i="1" dirty="0" err="1" smtClean="0">
                <a:ea typeface="Calibri"/>
                <a:cs typeface="Times New Roman"/>
              </a:rPr>
              <a:t>behind</a:t>
            </a:r>
            <a:r>
              <a:rPr lang="fr-FR" sz="2400" i="1" dirty="0" smtClean="0">
                <a:ea typeface="Calibri"/>
                <a:cs typeface="Times New Roman"/>
              </a:rPr>
              <a:t> facial expressions</a:t>
            </a:r>
            <a:r>
              <a:rPr lang="fr-FR" sz="2400" dirty="0" smtClean="0">
                <a:ea typeface="Calibri"/>
                <a:cs typeface="Times New Roman"/>
              </a:rPr>
              <a:t>. New York, NY: Norton &amp; </a:t>
            </a:r>
            <a:r>
              <a:rPr lang="fr-FR" sz="2400" dirty="0" err="1" smtClean="0">
                <a:ea typeface="Calibri"/>
                <a:cs typeface="Times New Roman"/>
              </a:rPr>
              <a:t>Compagny</a:t>
            </a:r>
            <a:r>
              <a:rPr lang="fr-FR" sz="2400" dirty="0" smtClean="0">
                <a:ea typeface="Calibri"/>
                <a:cs typeface="Times New Roman"/>
              </a:rPr>
              <a:t>. </a:t>
            </a:r>
            <a:endParaRPr lang="en-US" sz="2400" dirty="0">
              <a:ea typeface="Calibri"/>
              <a:cs typeface="Times New Roman"/>
            </a:endParaRPr>
          </a:p>
        </p:txBody>
      </p:sp>
      <p:sp>
        <p:nvSpPr>
          <p:cNvPr id="17" name="ZoneTexte 16"/>
          <p:cNvSpPr txBox="1"/>
          <p:nvPr/>
        </p:nvSpPr>
        <p:spPr>
          <a:xfrm>
            <a:off x="32140969" y="3557489"/>
            <a:ext cx="7128984" cy="1612529"/>
          </a:xfrm>
          <a:prstGeom prst="rect">
            <a:avLst/>
          </a:prstGeom>
          <a:noFill/>
        </p:spPr>
        <p:txBody>
          <a:bodyPr wrap="square" lIns="133897" tIns="66947" rIns="133897" bIns="66947" rtlCol="0">
            <a:spAutoFit/>
          </a:bodyPr>
          <a:lstStyle/>
          <a:p>
            <a:pPr algn="r"/>
            <a:r>
              <a:rPr lang="fr-FR" sz="3200" baseline="30000" dirty="0" smtClean="0">
                <a:solidFill>
                  <a:prstClr val="black"/>
                </a:solidFill>
              </a:rPr>
              <a:t>1 </a:t>
            </a:r>
            <a:r>
              <a:rPr lang="fr-FR" sz="3200" dirty="0" smtClean="0">
                <a:solidFill>
                  <a:prstClr val="black"/>
                </a:solidFill>
              </a:rPr>
              <a:t>Université Grenoble Alpes</a:t>
            </a:r>
            <a:r>
              <a:rPr lang="fr-FR" sz="3200" dirty="0">
                <a:solidFill>
                  <a:prstClr val="black"/>
                </a:solidFill>
              </a:rPr>
              <a:t/>
            </a:r>
            <a:br>
              <a:rPr lang="fr-FR" sz="3200" dirty="0">
                <a:solidFill>
                  <a:prstClr val="black"/>
                </a:solidFill>
              </a:rPr>
            </a:br>
            <a:r>
              <a:rPr lang="fr-FR" sz="3200" baseline="30000" dirty="0">
                <a:solidFill>
                  <a:prstClr val="black"/>
                </a:solidFill>
              </a:rPr>
              <a:t>2</a:t>
            </a:r>
            <a:r>
              <a:rPr lang="fr-FR" sz="3200" dirty="0">
                <a:solidFill>
                  <a:prstClr val="black"/>
                </a:solidFill>
              </a:rPr>
              <a:t> </a:t>
            </a:r>
            <a:r>
              <a:rPr lang="fr-FR" sz="3200" dirty="0" smtClean="0">
                <a:solidFill>
                  <a:prstClr val="black"/>
                </a:solidFill>
              </a:rPr>
              <a:t>Université de Savoie </a:t>
            </a:r>
            <a:r>
              <a:rPr lang="fr-FR" sz="3200" dirty="0">
                <a:solidFill>
                  <a:prstClr val="black"/>
                </a:solidFill>
              </a:rPr>
              <a:t/>
            </a:r>
            <a:br>
              <a:rPr lang="fr-FR" sz="3200" dirty="0">
                <a:solidFill>
                  <a:prstClr val="black"/>
                </a:solidFill>
              </a:rPr>
            </a:br>
            <a:r>
              <a:rPr lang="fr-FR" sz="3200" baseline="30000" dirty="0">
                <a:solidFill>
                  <a:prstClr val="black"/>
                </a:solidFill>
              </a:rPr>
              <a:t>3</a:t>
            </a:r>
            <a:r>
              <a:rPr lang="fr-FR" sz="3200" dirty="0">
                <a:solidFill>
                  <a:prstClr val="black"/>
                </a:solidFill>
              </a:rPr>
              <a:t> </a:t>
            </a:r>
            <a:r>
              <a:rPr lang="fr-FR" sz="3200" dirty="0" smtClean="0">
                <a:solidFill>
                  <a:prstClr val="black"/>
                </a:solidFill>
              </a:rPr>
              <a:t>Université de Lorraine</a:t>
            </a:r>
            <a:endParaRPr lang="en-US" sz="3200" dirty="0"/>
          </a:p>
        </p:txBody>
      </p:sp>
      <p:sp>
        <p:nvSpPr>
          <p:cNvPr id="13" name="Rectangle 12"/>
          <p:cNvSpPr/>
          <p:nvPr/>
        </p:nvSpPr>
        <p:spPr>
          <a:xfrm>
            <a:off x="1008387" y="14920129"/>
            <a:ext cx="20018223" cy="3370153"/>
          </a:xfrm>
          <a:prstGeom prst="rect">
            <a:avLst/>
          </a:prstGeom>
        </p:spPr>
        <p:txBody>
          <a:bodyPr wrap="square">
            <a:spAutoFit/>
          </a:bodyPr>
          <a:lstStyle/>
          <a:p>
            <a:pPr lvl="0" algn="ctr">
              <a:spcAft>
                <a:spcPts val="600"/>
              </a:spcAft>
            </a:pPr>
            <a:r>
              <a:rPr lang="fr-FR" sz="4800" b="1" dirty="0">
                <a:solidFill>
                  <a:prstClr val="black"/>
                </a:solidFill>
              </a:rPr>
              <a:t>Objectif</a:t>
            </a:r>
            <a:endParaRPr lang="fr-FR" sz="4800" dirty="0">
              <a:solidFill>
                <a:prstClr val="black"/>
              </a:solidFill>
            </a:endParaRPr>
          </a:p>
          <a:p>
            <a:pPr lvl="0" algn="just">
              <a:spcAft>
                <a:spcPts val="600"/>
              </a:spcAft>
            </a:pPr>
            <a:r>
              <a:rPr lang="fr-FR" sz="4000" dirty="0">
                <a:solidFill>
                  <a:prstClr val="black"/>
                </a:solidFill>
                <a:ea typeface="Calibri"/>
                <a:cs typeface="Times New Roman"/>
              </a:rPr>
              <a:t>Nous faisons l’hypothèse que les émotions relèvent non seulement de la connaissance descriptive (état émotionnel d’une personne), mais également de la connaissance évaluative, i.e., qu’elles sont des concepts évaluatifs qui transmettent, sans détours, une information sur la valeur sociale des gens</a:t>
            </a:r>
            <a:r>
              <a:rPr lang="fr-FR" sz="4000" dirty="0" smtClean="0">
                <a:solidFill>
                  <a:prstClr val="black"/>
                </a:solidFill>
                <a:ea typeface="Calibri"/>
                <a:cs typeface="Times New Roman"/>
              </a:rPr>
              <a:t>.</a:t>
            </a:r>
            <a:r>
              <a:rPr lang="fr-FR" sz="4000" dirty="0" smtClean="0">
                <a:ea typeface="Calibri"/>
                <a:cs typeface="Times New Roman"/>
              </a:rPr>
              <a:t> </a:t>
            </a:r>
            <a:endParaRPr lang="en-US" sz="4000" dirty="0">
              <a:ea typeface="Calibri"/>
              <a:cs typeface="Times New Roman"/>
            </a:endParaRPr>
          </a:p>
        </p:txBody>
      </p:sp>
      <p:sp>
        <p:nvSpPr>
          <p:cNvPr id="32" name="ZoneTexte 31"/>
          <p:cNvSpPr txBox="1"/>
          <p:nvPr/>
        </p:nvSpPr>
        <p:spPr>
          <a:xfrm>
            <a:off x="19370427" y="21746666"/>
            <a:ext cx="2560061" cy="1581739"/>
          </a:xfrm>
          <a:prstGeom prst="rect">
            <a:avLst/>
          </a:prstGeom>
          <a:noFill/>
        </p:spPr>
        <p:txBody>
          <a:bodyPr wrap="none" lIns="133890" tIns="66941" rIns="133890" bIns="66941" rtlCol="0">
            <a:spAutoFit/>
          </a:bodyPr>
          <a:lstStyle/>
          <a:p>
            <a:pPr algn="r"/>
            <a:r>
              <a:rPr lang="fr-FR" sz="4700" b="1" dirty="0" smtClean="0">
                <a:solidFill>
                  <a:prstClr val="black"/>
                </a:solidFill>
              </a:rPr>
              <a:t>Résultats</a:t>
            </a:r>
          </a:p>
          <a:p>
            <a:pPr algn="r"/>
            <a:endParaRPr lang="fr-FR" sz="4700" b="1" dirty="0">
              <a:solidFill>
                <a:prstClr val="black"/>
              </a:solidFill>
            </a:endParaRPr>
          </a:p>
        </p:txBody>
      </p:sp>
      <p:cxnSp>
        <p:nvCxnSpPr>
          <p:cNvPr id="16" name="Connecteur droit 15"/>
          <p:cNvCxnSpPr/>
          <p:nvPr/>
        </p:nvCxnSpPr>
        <p:spPr>
          <a:xfrm>
            <a:off x="1262367" y="19586426"/>
            <a:ext cx="16019828" cy="57492"/>
          </a:xfrm>
          <a:prstGeom prst="line">
            <a:avLst/>
          </a:prstGeom>
        </p:spPr>
        <p:style>
          <a:lnRef idx="1">
            <a:schemeClr val="dk1"/>
          </a:lnRef>
          <a:fillRef idx="0">
            <a:schemeClr val="dk1"/>
          </a:fillRef>
          <a:effectRef idx="0">
            <a:schemeClr val="dk1"/>
          </a:effectRef>
          <a:fontRef idx="minor">
            <a:schemeClr val="tx1"/>
          </a:fontRef>
        </p:style>
      </p:cxnSp>
      <p:cxnSp>
        <p:nvCxnSpPr>
          <p:cNvPr id="35" name="Connecteur droit 34"/>
          <p:cNvCxnSpPr/>
          <p:nvPr/>
        </p:nvCxnSpPr>
        <p:spPr>
          <a:xfrm>
            <a:off x="1142656" y="22178714"/>
            <a:ext cx="16020000" cy="0"/>
          </a:xfrm>
          <a:prstGeom prst="line">
            <a:avLst/>
          </a:prstGeom>
        </p:spPr>
        <p:style>
          <a:lnRef idx="1">
            <a:schemeClr val="dk1"/>
          </a:lnRef>
          <a:fillRef idx="0">
            <a:schemeClr val="dk1"/>
          </a:fillRef>
          <a:effectRef idx="0">
            <a:schemeClr val="dk1"/>
          </a:effectRef>
          <a:fontRef idx="minor">
            <a:schemeClr val="tx1"/>
          </a:fontRef>
        </p:style>
      </p:cxnSp>
      <p:sp>
        <p:nvSpPr>
          <p:cNvPr id="18" name="Rectangle 17"/>
          <p:cNvSpPr/>
          <p:nvPr/>
        </p:nvSpPr>
        <p:spPr>
          <a:xfrm>
            <a:off x="1268792" y="18878540"/>
            <a:ext cx="19802475" cy="584775"/>
          </a:xfrm>
          <a:prstGeom prst="rect">
            <a:avLst/>
          </a:prstGeom>
        </p:spPr>
        <p:txBody>
          <a:bodyPr>
            <a:spAutoFit/>
          </a:bodyPr>
          <a:lstStyle/>
          <a:p>
            <a:r>
              <a:rPr lang="fr-FR" sz="3200" dirty="0" smtClean="0"/>
              <a:t>Tableau 1 : Dimensions</a:t>
            </a:r>
            <a:r>
              <a:rPr lang="fr-FR" sz="3200" dirty="0"/>
              <a:t>, alpha de </a:t>
            </a:r>
            <a:r>
              <a:rPr lang="fr-FR" sz="3200" dirty="0" err="1"/>
              <a:t>Cronbach</a:t>
            </a:r>
            <a:r>
              <a:rPr lang="fr-FR" sz="3200" dirty="0"/>
              <a:t> </a:t>
            </a:r>
            <a:r>
              <a:rPr lang="fr-FR" sz="3200" dirty="0" smtClean="0"/>
              <a:t>et exemples </a:t>
            </a:r>
            <a:r>
              <a:rPr lang="fr-FR" sz="3200" dirty="0"/>
              <a:t>d’énoncés</a:t>
            </a:r>
          </a:p>
        </p:txBody>
      </p:sp>
      <p:sp>
        <p:nvSpPr>
          <p:cNvPr id="10" name="ZoneTexte 9"/>
          <p:cNvSpPr txBox="1"/>
          <p:nvPr/>
        </p:nvSpPr>
        <p:spPr>
          <a:xfrm>
            <a:off x="864371" y="30243610"/>
            <a:ext cx="23546616" cy="5632311"/>
          </a:xfrm>
          <a:prstGeom prst="rect">
            <a:avLst/>
          </a:prstGeom>
          <a:noFill/>
        </p:spPr>
        <p:txBody>
          <a:bodyPr wrap="square" rtlCol="0">
            <a:spAutoFit/>
          </a:bodyPr>
          <a:lstStyle/>
          <a:p>
            <a:pPr algn="just"/>
            <a:r>
              <a:rPr lang="fr-FR" sz="4000" dirty="0"/>
              <a:t>Les résultats montrent un lien entre Désirabilité et Attractivité. Ils montrent aussi un effet significatif des différentes EFE sur les jugements de Désirabilité et d’Utilité. Une personne exprimant de la </a:t>
            </a:r>
            <a:r>
              <a:rPr lang="fr-FR" sz="4000" b="1" dirty="0"/>
              <a:t>tristesse</a:t>
            </a:r>
            <a:r>
              <a:rPr lang="fr-FR" sz="4000" dirty="0"/>
              <a:t> ou de la </a:t>
            </a:r>
            <a:r>
              <a:rPr lang="fr-FR" sz="4000" b="1" dirty="0"/>
              <a:t>peur</a:t>
            </a:r>
            <a:r>
              <a:rPr lang="fr-FR" sz="4000" dirty="0"/>
              <a:t> est jugée </a:t>
            </a:r>
            <a:r>
              <a:rPr lang="fr-FR" sz="4000" b="1" dirty="0"/>
              <a:t>moins désirable </a:t>
            </a:r>
            <a:r>
              <a:rPr lang="fr-FR" sz="4000" dirty="0"/>
              <a:t>qu’une personne exprimant de la neutralité; l’inverse est observé pour la </a:t>
            </a:r>
            <a:r>
              <a:rPr lang="fr-FR" sz="4000" b="1" dirty="0"/>
              <a:t>joie</a:t>
            </a:r>
            <a:r>
              <a:rPr lang="fr-FR" sz="4000" dirty="0"/>
              <a:t> qui est jugée </a:t>
            </a:r>
            <a:r>
              <a:rPr lang="fr-FR" sz="4000" b="1" dirty="0"/>
              <a:t>plus désirable</a:t>
            </a:r>
            <a:r>
              <a:rPr lang="fr-FR" sz="4000" dirty="0"/>
              <a:t>. Concernant l’utilité, les résultats montrent qu’une personne exprimant de la </a:t>
            </a:r>
            <a:r>
              <a:rPr lang="fr-FR" sz="4000" b="1" dirty="0"/>
              <a:t>tristesse</a:t>
            </a:r>
            <a:r>
              <a:rPr lang="fr-FR" sz="4000" dirty="0"/>
              <a:t> ou de la </a:t>
            </a:r>
            <a:r>
              <a:rPr lang="fr-FR" sz="4000" b="1" dirty="0"/>
              <a:t>peur</a:t>
            </a:r>
            <a:r>
              <a:rPr lang="fr-FR" sz="4000" dirty="0"/>
              <a:t> est jugée </a:t>
            </a:r>
            <a:r>
              <a:rPr lang="fr-FR" sz="4000" b="1" dirty="0"/>
              <a:t>moins utile </a:t>
            </a:r>
            <a:r>
              <a:rPr lang="fr-FR" sz="4000" dirty="0"/>
              <a:t>qu’une personne exprimant de la neutralité, aucune différence n’est observée pour la joie ou la colère</a:t>
            </a:r>
            <a:r>
              <a:rPr lang="fr-FR" sz="4000" dirty="0" smtClean="0"/>
              <a:t>.</a:t>
            </a:r>
            <a:r>
              <a:rPr lang="fr-FR" sz="4000" dirty="0"/>
              <a:t> Ces résultats soulignent l'intérêt de distinguer les deux composantes de la valeur sociale (désirabilité et utilité) dans le jugement des expressions faciales des émotions</a:t>
            </a:r>
            <a:r>
              <a:rPr lang="fr-FR" sz="4000" dirty="0" smtClean="0"/>
              <a:t>. D’autres études devront être menées pour étudier comment l’expression d’émotions permet la négociation des rôles et des statuts (</a:t>
            </a:r>
            <a:r>
              <a:rPr lang="fr-FR" sz="4000" dirty="0" err="1" smtClean="0"/>
              <a:t>LaFrance</a:t>
            </a:r>
            <a:r>
              <a:rPr lang="fr-FR" sz="4000" dirty="0" smtClean="0"/>
              <a:t>, 2011) via la valeur sociale.</a:t>
            </a:r>
            <a:r>
              <a:rPr lang="en-US" sz="4000" dirty="0" smtClean="0"/>
              <a:t> </a:t>
            </a:r>
            <a:endParaRPr lang="fr-FR" sz="4000" dirty="0"/>
          </a:p>
        </p:txBody>
      </p:sp>
      <p:sp>
        <p:nvSpPr>
          <p:cNvPr id="20" name="Rectangle 28"/>
          <p:cNvSpPr>
            <a:spLocks noChangeArrowheads="1"/>
          </p:cNvSpPr>
          <p:nvPr/>
        </p:nvSpPr>
        <p:spPr bwMode="auto">
          <a:xfrm>
            <a:off x="0" y="0"/>
            <a:ext cx="39604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21" name="Rectangle 39"/>
          <p:cNvSpPr>
            <a:spLocks noChangeArrowheads="1"/>
          </p:cNvSpPr>
          <p:nvPr/>
        </p:nvSpPr>
        <p:spPr bwMode="auto">
          <a:xfrm>
            <a:off x="0" y="457200"/>
            <a:ext cx="3960495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endParaRPr>
          </a:p>
        </p:txBody>
      </p:sp>
      <p:pic>
        <p:nvPicPr>
          <p:cNvPr id="1026" name="Picture 2" descr="http://lama.univ-savoie.fr/ejc10/Images/univsavoi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36579" y="1944466"/>
            <a:ext cx="1587524" cy="15875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upload.wikimedia.org/wikipedia/en/a/a5/University_of_Lorraine_%28logo%29_2.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28667" y="447044"/>
            <a:ext cx="3384376" cy="1497422"/>
          </a:xfrm>
          <a:prstGeom prst="rect">
            <a:avLst/>
          </a:prstGeom>
          <a:noFill/>
          <a:extLst>
            <a:ext uri="{909E8E84-426E-40DD-AFC4-6F175D3DCCD1}">
              <a14:hiddenFill xmlns:a14="http://schemas.microsoft.com/office/drawing/2010/main">
                <a:solidFill>
                  <a:srgbClr val="FFFFFF"/>
                </a:solidFill>
              </a14:hiddenFill>
            </a:ext>
          </a:extLst>
        </p:spPr>
      </p:pic>
      <p:grpSp>
        <p:nvGrpSpPr>
          <p:cNvPr id="37" name="Groupe 36"/>
          <p:cNvGrpSpPr/>
          <p:nvPr/>
        </p:nvGrpSpPr>
        <p:grpSpPr>
          <a:xfrm>
            <a:off x="26671367" y="14401850"/>
            <a:ext cx="9448792" cy="2889586"/>
            <a:chOff x="49863" y="1628800"/>
            <a:chExt cx="8931414" cy="4463286"/>
          </a:xfrm>
        </p:grpSpPr>
        <p:pic>
          <p:nvPicPr>
            <p:cNvPr id="38" name="Picture 2" descr="C:\Users\François\Desktop\EXP PANSU\Modele_24_Male\Modele_24_Male_Happy\Rafd000_24_Caucasian_male_happy_frontal.jpg"/>
            <p:cNvPicPr>
              <a:picLocks noChangeAspect="1" noChangeArrowheads="1"/>
            </p:cNvPicPr>
            <p:nvPr/>
          </p:nvPicPr>
          <p:blipFill>
            <a:blip r:embed="rId6" cstate="print"/>
            <a:stretch>
              <a:fillRect/>
            </a:stretch>
          </p:blipFill>
          <p:spPr bwMode="auto">
            <a:xfrm>
              <a:off x="7170110" y="1628800"/>
              <a:ext cx="1811167" cy="4449035"/>
            </a:xfrm>
            <a:prstGeom prst="rect">
              <a:avLst/>
            </a:prstGeom>
            <a:noFill/>
          </p:spPr>
        </p:pic>
        <p:pic>
          <p:nvPicPr>
            <p:cNvPr id="41" name="Picture 3" descr="C:\Users\François\Desktop\EXP PANSU\Modele_24_Male\Modele_24_Male_Happy\Rafd045_24_Caucasian_male_happy_frontal.jpg"/>
            <p:cNvPicPr>
              <a:picLocks noChangeAspect="1" noChangeArrowheads="1"/>
            </p:cNvPicPr>
            <p:nvPr/>
          </p:nvPicPr>
          <p:blipFill>
            <a:blip r:embed="rId7" cstate="print"/>
            <a:stretch>
              <a:fillRect/>
            </a:stretch>
          </p:blipFill>
          <p:spPr bwMode="auto">
            <a:xfrm>
              <a:off x="5364088" y="1628800"/>
              <a:ext cx="1811167" cy="4449035"/>
            </a:xfrm>
            <a:prstGeom prst="rect">
              <a:avLst/>
            </a:prstGeom>
            <a:noFill/>
          </p:spPr>
        </p:pic>
        <p:pic>
          <p:nvPicPr>
            <p:cNvPr id="42" name="Picture 4" descr="C:\Users\François\Desktop\EXP PANSU\Modele_24_Male\Modele_24_Male_Happy\Rafd090_24_Caucasian_male_happy_frontal.jpg"/>
            <p:cNvPicPr>
              <a:picLocks noChangeAspect="1" noChangeArrowheads="1"/>
            </p:cNvPicPr>
            <p:nvPr/>
          </p:nvPicPr>
          <p:blipFill>
            <a:blip r:embed="rId8" cstate="print"/>
            <a:stretch>
              <a:fillRect/>
            </a:stretch>
          </p:blipFill>
          <p:spPr bwMode="auto">
            <a:xfrm>
              <a:off x="3563889" y="1628800"/>
              <a:ext cx="1811167" cy="4449035"/>
            </a:xfrm>
            <a:prstGeom prst="rect">
              <a:avLst/>
            </a:prstGeom>
            <a:noFill/>
          </p:spPr>
        </p:pic>
        <p:pic>
          <p:nvPicPr>
            <p:cNvPr id="43" name="Picture 5" descr="C:\Users\François\Desktop\EXP PANSU\Modele_24_Male\Modele_24_Male_Happy\Rafd135_24_Caucasian_male_happy_frontal.jpg"/>
            <p:cNvPicPr>
              <a:picLocks noChangeAspect="1" noChangeArrowheads="1"/>
            </p:cNvPicPr>
            <p:nvPr/>
          </p:nvPicPr>
          <p:blipFill>
            <a:blip r:embed="rId9" cstate="print"/>
            <a:stretch>
              <a:fillRect/>
            </a:stretch>
          </p:blipFill>
          <p:spPr bwMode="auto">
            <a:xfrm>
              <a:off x="1857356" y="1643051"/>
              <a:ext cx="1811167" cy="4449035"/>
            </a:xfrm>
            <a:prstGeom prst="rect">
              <a:avLst/>
            </a:prstGeom>
            <a:noFill/>
          </p:spPr>
        </p:pic>
        <p:pic>
          <p:nvPicPr>
            <p:cNvPr id="45" name="Picture 6" descr="C:\Users\François\Desktop\EXP PANSU\Modele_24_Male\Modele_24_Male_Happy\Rafd180_24_Caucasian_male_happy_frontal.jpg"/>
            <p:cNvPicPr>
              <a:picLocks noChangeAspect="1" noChangeArrowheads="1"/>
            </p:cNvPicPr>
            <p:nvPr/>
          </p:nvPicPr>
          <p:blipFill>
            <a:blip r:embed="rId10" cstate="print"/>
            <a:stretch>
              <a:fillRect/>
            </a:stretch>
          </p:blipFill>
          <p:spPr bwMode="auto">
            <a:xfrm>
              <a:off x="49863" y="1643051"/>
              <a:ext cx="1811167" cy="4449035"/>
            </a:xfrm>
            <a:prstGeom prst="rect">
              <a:avLst/>
            </a:prstGeom>
            <a:noFill/>
          </p:spPr>
        </p:pic>
      </p:grpSp>
      <p:graphicFrame>
        <p:nvGraphicFramePr>
          <p:cNvPr id="46" name="Espace réservé du contenu 1"/>
          <p:cNvGraphicFramePr>
            <a:graphicFrameLocks/>
          </p:cNvGraphicFramePr>
          <p:nvPr>
            <p:extLst>
              <p:ext uri="{D42A27DB-BD31-4B8C-83A1-F6EECF244321}">
                <p14:modId xmlns:p14="http://schemas.microsoft.com/office/powerpoint/2010/main" val="2314920293"/>
              </p:ext>
            </p:extLst>
          </p:nvPr>
        </p:nvGraphicFramePr>
        <p:xfrm>
          <a:off x="1872483" y="24266946"/>
          <a:ext cx="8901643" cy="3184867"/>
        </p:xfrm>
        <a:graphic>
          <a:graphicData uri="http://schemas.openxmlformats.org/drawingml/2006/table">
            <a:tbl>
              <a:tblPr firstRow="1" bandRow="1">
                <a:tableStyleId>{3B4B98B0-60AC-42C2-AFA5-B58CD77FA1E5}</a:tableStyleId>
              </a:tblPr>
              <a:tblGrid>
                <a:gridCol w="4542993"/>
                <a:gridCol w="991244"/>
                <a:gridCol w="1683703"/>
                <a:gridCol w="1683703"/>
              </a:tblGrid>
              <a:tr h="484867">
                <a:tc>
                  <a:txBody>
                    <a:bodyPr/>
                    <a:lstStyle/>
                    <a:p>
                      <a:endParaRPr lang="fr-FR" sz="2400" dirty="0">
                        <a:latin typeface="+mn-lt"/>
                      </a:endParaRPr>
                    </a:p>
                  </a:txBody>
                  <a:tcPr marL="91443" marR="91443" marT="45699" marB="45699"/>
                </a:tc>
                <a:tc>
                  <a:txBody>
                    <a:bodyPr/>
                    <a:lstStyle/>
                    <a:p>
                      <a:pPr algn="ctr"/>
                      <a:r>
                        <a:rPr lang="fr-FR" sz="2400" dirty="0" smtClean="0">
                          <a:latin typeface="+mn-lt"/>
                        </a:rPr>
                        <a:t>1</a:t>
                      </a:r>
                      <a:endParaRPr lang="fr-FR" sz="2400" dirty="0">
                        <a:latin typeface="+mn-lt"/>
                      </a:endParaRPr>
                    </a:p>
                  </a:txBody>
                  <a:tcPr marL="91443" marR="91443" marT="45699" marB="45699" anchor="ctr"/>
                </a:tc>
                <a:tc>
                  <a:txBody>
                    <a:bodyPr/>
                    <a:lstStyle/>
                    <a:p>
                      <a:pPr algn="ctr"/>
                      <a:r>
                        <a:rPr lang="fr-FR" sz="2400" dirty="0" smtClean="0">
                          <a:latin typeface="+mn-lt"/>
                        </a:rPr>
                        <a:t>2</a:t>
                      </a:r>
                      <a:endParaRPr lang="fr-FR" sz="2400" dirty="0">
                        <a:latin typeface="+mn-lt"/>
                      </a:endParaRPr>
                    </a:p>
                  </a:txBody>
                  <a:tcPr marL="91443" marR="91443" marT="45699" marB="45699" anchor="ctr"/>
                </a:tc>
                <a:tc>
                  <a:txBody>
                    <a:bodyPr/>
                    <a:lstStyle/>
                    <a:p>
                      <a:pPr algn="ctr"/>
                      <a:r>
                        <a:rPr lang="fr-FR" sz="2400" dirty="0" smtClean="0">
                          <a:latin typeface="+mn-lt"/>
                        </a:rPr>
                        <a:t>3</a:t>
                      </a:r>
                      <a:endParaRPr lang="fr-FR" sz="2400" dirty="0">
                        <a:latin typeface="+mn-lt"/>
                      </a:endParaRPr>
                    </a:p>
                  </a:txBody>
                  <a:tcPr marL="91443" marR="91443" marT="45699" marB="45699" anchor="ctr"/>
                </a:tc>
              </a:tr>
              <a:tr h="900000">
                <a:tc>
                  <a:txBody>
                    <a:bodyPr/>
                    <a:lstStyle/>
                    <a:p>
                      <a:r>
                        <a:rPr lang="fr-FR" sz="2400" dirty="0" smtClean="0">
                          <a:latin typeface="+mn-lt"/>
                        </a:rPr>
                        <a:t>1. Attractivité</a:t>
                      </a:r>
                      <a:endParaRPr lang="fr-FR" sz="2400" dirty="0">
                        <a:latin typeface="+mn-lt"/>
                      </a:endParaRPr>
                    </a:p>
                  </a:txBody>
                  <a:tcPr marL="91443" marR="91443" marT="45699" marB="45699" anchor="ctr"/>
                </a:tc>
                <a:tc>
                  <a:txBody>
                    <a:bodyPr/>
                    <a:lstStyle/>
                    <a:p>
                      <a:pPr algn="ctr"/>
                      <a:r>
                        <a:rPr lang="fr-FR" sz="2400" dirty="0" smtClean="0">
                          <a:latin typeface="+mn-lt"/>
                        </a:rPr>
                        <a:t>-</a:t>
                      </a:r>
                      <a:endParaRPr lang="fr-FR" sz="2400" dirty="0">
                        <a:latin typeface="+mn-lt"/>
                      </a:endParaRPr>
                    </a:p>
                  </a:txBody>
                  <a:tcPr marL="91443" marR="91443" marT="45699" marB="45699" anchor="ctr"/>
                </a:tc>
                <a:tc>
                  <a:txBody>
                    <a:bodyPr/>
                    <a:lstStyle/>
                    <a:p>
                      <a:pPr algn="ctr"/>
                      <a:r>
                        <a:rPr lang="fr-FR" sz="2400" dirty="0" smtClean="0">
                          <a:latin typeface="+mn-lt"/>
                        </a:rPr>
                        <a:t>.36**</a:t>
                      </a:r>
                      <a:endParaRPr lang="fr-FR" sz="2400" dirty="0">
                        <a:latin typeface="+mn-lt"/>
                      </a:endParaRPr>
                    </a:p>
                  </a:txBody>
                  <a:tcPr marL="91443" marR="91443" marT="45699" marB="4569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dirty="0" smtClean="0">
                          <a:latin typeface="+mn-lt"/>
                        </a:rPr>
                        <a:t>.22**</a:t>
                      </a:r>
                    </a:p>
                  </a:txBody>
                  <a:tcPr marL="91443" marR="91443" marT="45699" marB="45699" anchor="ctr"/>
                </a:tc>
              </a:tr>
              <a:tr h="900000">
                <a:tc>
                  <a:txBody>
                    <a:bodyPr/>
                    <a:lstStyle/>
                    <a:p>
                      <a:r>
                        <a:rPr lang="fr-FR" sz="2400" dirty="0" smtClean="0">
                          <a:latin typeface="+mn-lt"/>
                        </a:rPr>
                        <a:t>2. Désirabilité</a:t>
                      </a:r>
                      <a:endParaRPr lang="fr-FR" sz="2400" dirty="0">
                        <a:latin typeface="+mn-lt"/>
                      </a:endParaRPr>
                    </a:p>
                  </a:txBody>
                  <a:tcPr marL="91443" marR="91443" marT="45699" marB="45699" anchor="ctr"/>
                </a:tc>
                <a:tc>
                  <a:txBody>
                    <a:bodyPr/>
                    <a:lstStyle/>
                    <a:p>
                      <a:endParaRPr lang="fr-FR" sz="2400" dirty="0">
                        <a:latin typeface="+mn-lt"/>
                      </a:endParaRPr>
                    </a:p>
                  </a:txBody>
                  <a:tcPr marL="91443" marR="91443" marT="45699" marB="45699" anchor="ctr"/>
                </a:tc>
                <a:tc>
                  <a:txBody>
                    <a:bodyPr/>
                    <a:lstStyle/>
                    <a:p>
                      <a:pPr algn="ctr"/>
                      <a:r>
                        <a:rPr lang="fr-FR" sz="2400" dirty="0" smtClean="0">
                          <a:latin typeface="+mn-lt"/>
                        </a:rPr>
                        <a:t>-</a:t>
                      </a:r>
                      <a:endParaRPr lang="fr-FR" sz="2400" dirty="0">
                        <a:latin typeface="+mn-lt"/>
                      </a:endParaRPr>
                    </a:p>
                  </a:txBody>
                  <a:tcPr marL="91443" marR="91443" marT="45699" marB="45699" anchor="ctr"/>
                </a:tc>
                <a:tc>
                  <a:txBody>
                    <a:bodyPr/>
                    <a:lstStyle/>
                    <a:p>
                      <a:pPr algn="ctr"/>
                      <a:r>
                        <a:rPr lang="fr-FR" sz="2400" dirty="0" smtClean="0">
                          <a:latin typeface="+mn-lt"/>
                        </a:rPr>
                        <a:t>.50**</a:t>
                      </a:r>
                      <a:endParaRPr lang="fr-FR" sz="2400" dirty="0">
                        <a:latin typeface="+mn-lt"/>
                      </a:endParaRPr>
                    </a:p>
                  </a:txBody>
                  <a:tcPr marL="91443" marR="91443" marT="45699" marB="45699" anchor="ctr"/>
                </a:tc>
              </a:tr>
              <a:tr h="900000">
                <a:tc>
                  <a:txBody>
                    <a:bodyPr/>
                    <a:lstStyle/>
                    <a:p>
                      <a:r>
                        <a:rPr lang="fr-FR" sz="2400" dirty="0" smtClean="0">
                          <a:latin typeface="+mn-lt"/>
                        </a:rPr>
                        <a:t>3.</a:t>
                      </a:r>
                      <a:r>
                        <a:rPr lang="fr-FR" sz="2400" baseline="0" dirty="0" smtClean="0">
                          <a:latin typeface="+mn-lt"/>
                        </a:rPr>
                        <a:t> </a:t>
                      </a:r>
                      <a:r>
                        <a:rPr lang="fr-FR" sz="2400" dirty="0" smtClean="0">
                          <a:latin typeface="+mn-lt"/>
                        </a:rPr>
                        <a:t>Utilité</a:t>
                      </a:r>
                      <a:endParaRPr lang="fr-FR" sz="2400" dirty="0">
                        <a:latin typeface="+mn-lt"/>
                      </a:endParaRPr>
                    </a:p>
                  </a:txBody>
                  <a:tcPr marL="91443" marR="91443" marT="45699" marB="45699" anchor="ctr"/>
                </a:tc>
                <a:tc>
                  <a:txBody>
                    <a:bodyPr/>
                    <a:lstStyle/>
                    <a:p>
                      <a:pPr algn="ctr"/>
                      <a:endParaRPr lang="fr-FR" sz="2400" dirty="0">
                        <a:latin typeface="+mn-lt"/>
                      </a:endParaRPr>
                    </a:p>
                  </a:txBody>
                  <a:tcPr marL="91443" marR="91443" marT="45699" marB="45699" anchor="ctr"/>
                </a:tc>
                <a:tc>
                  <a:txBody>
                    <a:bodyPr/>
                    <a:lstStyle/>
                    <a:p>
                      <a:pPr algn="ctr"/>
                      <a:endParaRPr lang="fr-FR" sz="2400" dirty="0">
                        <a:latin typeface="+mn-lt"/>
                      </a:endParaRPr>
                    </a:p>
                  </a:txBody>
                  <a:tcPr marL="91443" marR="91443" marT="45699" marB="45699" anchor="ctr"/>
                </a:tc>
                <a:tc>
                  <a:txBody>
                    <a:bodyPr/>
                    <a:lstStyle/>
                    <a:p>
                      <a:pPr algn="ctr"/>
                      <a:r>
                        <a:rPr lang="fr-FR" sz="2400" dirty="0" smtClean="0">
                          <a:latin typeface="+mn-lt"/>
                        </a:rPr>
                        <a:t>-</a:t>
                      </a:r>
                      <a:endParaRPr lang="fr-FR" sz="2400" dirty="0">
                        <a:latin typeface="+mn-lt"/>
                      </a:endParaRPr>
                    </a:p>
                  </a:txBody>
                  <a:tcPr marL="91443" marR="91443" marT="45699" marB="45699" anchor="ctr"/>
                </a:tc>
              </a:tr>
            </a:tbl>
          </a:graphicData>
        </a:graphic>
      </p:graphicFrame>
      <p:sp>
        <p:nvSpPr>
          <p:cNvPr id="47" name="Rectangle 46"/>
          <p:cNvSpPr/>
          <p:nvPr/>
        </p:nvSpPr>
        <p:spPr>
          <a:xfrm>
            <a:off x="1872483" y="22537535"/>
            <a:ext cx="37156128" cy="646331"/>
          </a:xfrm>
          <a:prstGeom prst="rect">
            <a:avLst/>
          </a:prstGeom>
        </p:spPr>
        <p:txBody>
          <a:bodyPr wrap="square">
            <a:spAutoFit/>
          </a:bodyPr>
          <a:lstStyle/>
          <a:p>
            <a:pPr algn="ctr"/>
            <a:r>
              <a:rPr lang="fr-FR" sz="3600" dirty="0" smtClean="0"/>
              <a:t>Les analyses sont menées sur 1 000 observations statistiques (100 participants  X 10 photos)</a:t>
            </a:r>
            <a:endParaRPr lang="fr-FR" sz="3600" dirty="0"/>
          </a:p>
        </p:txBody>
      </p:sp>
      <p:sp>
        <p:nvSpPr>
          <p:cNvPr id="28" name="ZoneTexte 27"/>
          <p:cNvSpPr txBox="1"/>
          <p:nvPr/>
        </p:nvSpPr>
        <p:spPr>
          <a:xfrm>
            <a:off x="4392763" y="23186826"/>
            <a:ext cx="3600400" cy="584775"/>
          </a:xfrm>
          <a:prstGeom prst="rect">
            <a:avLst/>
          </a:prstGeom>
          <a:noFill/>
        </p:spPr>
        <p:txBody>
          <a:bodyPr wrap="square" rtlCol="0">
            <a:spAutoFit/>
          </a:bodyPr>
          <a:lstStyle/>
          <a:p>
            <a:pPr marL="742950" indent="-742950" algn="ctr">
              <a:buFont typeface="+mj-lt"/>
              <a:buAutoNum type="arabicPeriod"/>
            </a:pPr>
            <a:r>
              <a:rPr lang="en-US" sz="3200" dirty="0" err="1" smtClean="0">
                <a:solidFill>
                  <a:schemeClr val="tx2">
                    <a:lumMod val="60000"/>
                    <a:lumOff val="40000"/>
                  </a:schemeClr>
                </a:solidFill>
              </a:rPr>
              <a:t>Corrélations</a:t>
            </a:r>
            <a:endParaRPr lang="fr-FR" sz="3200" dirty="0">
              <a:solidFill>
                <a:schemeClr val="tx2">
                  <a:lumMod val="60000"/>
                  <a:lumOff val="40000"/>
                </a:schemeClr>
              </a:solidFill>
            </a:endParaRPr>
          </a:p>
        </p:txBody>
      </p:sp>
      <p:graphicFrame>
        <p:nvGraphicFramePr>
          <p:cNvPr id="49" name="Group 4"/>
          <p:cNvGraphicFramePr>
            <a:graphicFrameLocks noGrp="1"/>
          </p:cNvGraphicFramePr>
          <p:nvPr>
            <p:extLst>
              <p:ext uri="{D42A27DB-BD31-4B8C-83A1-F6EECF244321}">
                <p14:modId xmlns:p14="http://schemas.microsoft.com/office/powerpoint/2010/main" val="794642679"/>
              </p:ext>
            </p:extLst>
          </p:nvPr>
        </p:nvGraphicFramePr>
        <p:xfrm>
          <a:off x="13825811" y="24266946"/>
          <a:ext cx="8936622" cy="5580000"/>
        </p:xfrm>
        <a:graphic>
          <a:graphicData uri="http://schemas.openxmlformats.org/drawingml/2006/table">
            <a:tbl>
              <a:tblPr/>
              <a:tblGrid>
                <a:gridCol w="4595091"/>
                <a:gridCol w="4341531"/>
              </a:tblGrid>
              <a:tr h="47849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err="1" smtClean="0">
                          <a:ln>
                            <a:noFill/>
                          </a:ln>
                          <a:solidFill>
                            <a:srgbClr val="000000"/>
                          </a:solidFill>
                          <a:effectLst/>
                          <a:latin typeface="Calibri" pitchFamily="34" charset="0"/>
                          <a:cs typeface="Calibri" pitchFamily="34" charset="0"/>
                        </a:rPr>
                        <a:t>Factors</a:t>
                      </a:r>
                      <a:endParaRPr kumimoji="0" lang="fr-FR" sz="2000" b="0" i="0" u="none" strike="noStrike" cap="none" normalizeH="0" baseline="0" dirty="0" smtClean="0">
                        <a:ln>
                          <a:noFill/>
                        </a:ln>
                        <a:solidFill>
                          <a:srgbClr val="000000"/>
                        </a:solidFill>
                        <a:effectLst/>
                        <a:latin typeface="Calibri" pitchFamily="34" charset="0"/>
                        <a:cs typeface="Calibri" pitchFamily="34"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fr-FR" sz="2000" dirty="0" err="1" smtClean="0">
                          <a:latin typeface="Calibri" pitchFamily="34" charset="0"/>
                          <a:cs typeface="Calibri" pitchFamily="34" charset="0"/>
                        </a:rPr>
                        <a:t>Unstandardized</a:t>
                      </a:r>
                      <a:r>
                        <a:rPr lang="fr-FR" sz="2000" dirty="0" smtClean="0">
                          <a:latin typeface="Calibri" pitchFamily="34" charset="0"/>
                          <a:cs typeface="Calibri" pitchFamily="34" charset="0"/>
                        </a:rPr>
                        <a:t> coefficients </a:t>
                      </a:r>
                      <a:r>
                        <a:rPr kumimoji="0" lang="fr-FR" sz="2000" b="0" i="0" u="none" strike="noStrike" cap="none" normalizeH="0" baseline="0" dirty="0" smtClean="0">
                          <a:ln>
                            <a:noFill/>
                          </a:ln>
                          <a:solidFill>
                            <a:srgbClr val="000000"/>
                          </a:solidFill>
                          <a:effectLst/>
                          <a:latin typeface="Calibri" pitchFamily="34" charset="0"/>
                          <a:cs typeface="Calibri" pitchFamily="34" charset="0"/>
                        </a:rPr>
                        <a:t>(</a:t>
                      </a:r>
                      <a:r>
                        <a:rPr kumimoji="0" lang="fr-FR" sz="2000" b="0" i="1" u="none" strike="noStrike" cap="none" normalizeH="0" baseline="0" dirty="0" smtClean="0">
                          <a:ln>
                            <a:noFill/>
                          </a:ln>
                          <a:solidFill>
                            <a:srgbClr val="000000"/>
                          </a:solidFill>
                          <a:effectLst/>
                          <a:latin typeface="Calibri" pitchFamily="34" charset="0"/>
                          <a:cs typeface="Calibri" pitchFamily="34" charset="0"/>
                        </a:rPr>
                        <a:t>SD</a:t>
                      </a:r>
                      <a:r>
                        <a:rPr kumimoji="0" lang="fr-FR" sz="2000" b="0" i="0" u="none" strike="noStrike" cap="none" normalizeH="0" baseline="0" dirty="0" smtClean="0">
                          <a:ln>
                            <a:noFill/>
                          </a:ln>
                          <a:solidFill>
                            <a:srgbClr val="000000"/>
                          </a:solidFill>
                          <a:effectLst/>
                          <a:latin typeface="Calibri" pitchFamily="34" charset="0"/>
                          <a:cs typeface="Calibri" pitchFamily="34" charset="0"/>
                        </a:rPr>
                        <a:t>)</a:t>
                      </a: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r>
              <a:tr h="3443019">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2000" b="0" i="1" u="none" strike="noStrike" cap="none" normalizeH="0" baseline="0" dirty="0" smtClean="0">
                          <a:ln>
                            <a:noFill/>
                          </a:ln>
                          <a:solidFill>
                            <a:srgbClr val="000000"/>
                          </a:solidFill>
                          <a:effectLst/>
                          <a:latin typeface="Calibri" pitchFamily="34" charset="0"/>
                          <a:cs typeface="Calibri" pitchFamily="34" charset="0"/>
                        </a:rPr>
                        <a:t>Fixe </a:t>
                      </a:r>
                      <a:r>
                        <a:rPr kumimoji="0" lang="fr-FR" sz="2000" b="0" i="1" u="none" strike="noStrike" cap="none" normalizeH="0" baseline="0" dirty="0" err="1" smtClean="0">
                          <a:ln>
                            <a:noFill/>
                          </a:ln>
                          <a:solidFill>
                            <a:srgbClr val="000000"/>
                          </a:solidFill>
                          <a:effectLst/>
                          <a:latin typeface="Calibri" pitchFamily="34" charset="0"/>
                          <a:cs typeface="Calibri" pitchFamily="34" charset="0"/>
                        </a:rPr>
                        <a:t>Effects</a:t>
                      </a:r>
                      <a:endParaRPr kumimoji="0" lang="fr-FR" sz="2000" b="0" i="1" u="none" strike="noStrike" cap="none" normalizeH="0" baseline="0" dirty="0" smtClean="0">
                        <a:ln>
                          <a:noFill/>
                        </a:ln>
                        <a:solidFill>
                          <a:srgbClr val="000000"/>
                        </a:solidFill>
                        <a:effectLst/>
                        <a:latin typeface="Calibri" pitchFamily="34" charset="0"/>
                        <a:cs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2000" b="0" i="0" u="none" strike="noStrike" cap="none" normalizeH="0" baseline="0" dirty="0" err="1" smtClean="0">
                          <a:ln>
                            <a:noFill/>
                          </a:ln>
                          <a:solidFill>
                            <a:srgbClr val="000000"/>
                          </a:solidFill>
                          <a:effectLst/>
                          <a:latin typeface="Calibri" pitchFamily="34" charset="0"/>
                          <a:cs typeface="Calibri" pitchFamily="34" charset="0"/>
                        </a:rPr>
                        <a:t>Intercept</a:t>
                      </a:r>
                      <a:endParaRPr kumimoji="0" lang="fr-FR" sz="2000" b="0" i="0" u="none" strike="noStrike" cap="none" normalizeH="0" baseline="0" dirty="0" smtClean="0">
                        <a:ln>
                          <a:noFill/>
                        </a:ln>
                        <a:solidFill>
                          <a:srgbClr val="000000"/>
                        </a:solidFill>
                        <a:effectLst/>
                        <a:latin typeface="Calibri" pitchFamily="34"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rgbClr val="FF0000"/>
                          </a:solidFill>
                          <a:effectLst/>
                          <a:latin typeface="Calibri" pitchFamily="34" charset="0"/>
                          <a:cs typeface="Calibri" pitchFamily="34" charset="0"/>
                        </a:rPr>
                        <a:t>Utilité</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rgbClr val="FF0000"/>
                          </a:solidFill>
                          <a:effectLst/>
                          <a:latin typeface="Calibri" pitchFamily="34" charset="0"/>
                          <a:cs typeface="Calibri" pitchFamily="34" charset="0"/>
                        </a:rPr>
                        <a:t>Attractivité faciale</a:t>
                      </a:r>
                    </a:p>
                    <a:p>
                      <a:pPr marL="0" marR="0" lvl="0" indent="0" algn="l" defTabSz="914400" rtl="0" eaLnBrk="0" fontAlgn="base" latinLnBrk="0" hangingPunct="0">
                        <a:lnSpc>
                          <a:spcPct val="100000"/>
                        </a:lnSpc>
                        <a:spcBef>
                          <a:spcPct val="0"/>
                        </a:spcBef>
                        <a:spcAft>
                          <a:spcPct val="0"/>
                        </a:spcAft>
                        <a:buClrTx/>
                        <a:buSzTx/>
                        <a:buFontTx/>
                        <a:buNone/>
                        <a:tabLst/>
                      </a:pPr>
                      <a:endParaRPr lang="fr-FR" sz="2000" dirty="0" smtClean="0">
                        <a:latin typeface="Calibri" pitchFamily="34"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fr-FR" sz="2000" dirty="0" smtClean="0">
                          <a:latin typeface="Calibri" pitchFamily="34" charset="0"/>
                          <a:cs typeface="Calibri" pitchFamily="34" charset="0"/>
                        </a:rPr>
                        <a:t>Neutre (émotion de référence)</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rgbClr val="FF0000"/>
                          </a:solidFill>
                          <a:effectLst/>
                          <a:latin typeface="Calibri" pitchFamily="34" charset="0"/>
                          <a:cs typeface="Calibri" pitchFamily="34" charset="0"/>
                        </a:rPr>
                        <a:t>Tristesse</a:t>
                      </a:r>
                    </a:p>
                    <a:p>
                      <a:pPr marL="0" marR="0" lvl="0" indent="0" algn="l" defTabSz="914400" rtl="0" eaLnBrk="0" fontAlgn="base" latinLnBrk="0" hangingPunct="0">
                        <a:lnSpc>
                          <a:spcPct val="100000"/>
                        </a:lnSpc>
                        <a:spcBef>
                          <a:spcPct val="0"/>
                        </a:spcBef>
                        <a:spcAft>
                          <a:spcPct val="0"/>
                        </a:spcAft>
                        <a:buClrTx/>
                        <a:buSzTx/>
                        <a:buFontTx/>
                        <a:buNone/>
                        <a:tabLst/>
                      </a:pPr>
                      <a:r>
                        <a:rPr lang="en-US" sz="2000" b="0" dirty="0" smtClean="0">
                          <a:solidFill>
                            <a:srgbClr val="00B0F0"/>
                          </a:solidFill>
                          <a:latin typeface="Calibri" pitchFamily="34" charset="0"/>
                          <a:cs typeface="Calibri" pitchFamily="34" charset="0"/>
                        </a:rPr>
                        <a:t>Joie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Calibri" pitchFamily="34" charset="0"/>
                          <a:cs typeface="Calibri" pitchFamily="34" charset="0"/>
                        </a:rPr>
                        <a:t>Peur</a:t>
                      </a:r>
                      <a:endParaRPr kumimoji="0" lang="en-US" sz="20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2000" b="0" dirty="0" err="1" smtClean="0">
                          <a:solidFill>
                            <a:srgbClr val="FF0000"/>
                          </a:solidFill>
                          <a:latin typeface="Calibri" pitchFamily="34" charset="0"/>
                          <a:cs typeface="Calibri" pitchFamily="34" charset="0"/>
                        </a:rPr>
                        <a:t>Colère</a:t>
                      </a:r>
                      <a:endParaRPr lang="en-US" sz="2000" b="0" dirty="0" smtClean="0">
                        <a:solidFill>
                          <a:srgbClr val="FF0000"/>
                        </a:solidFill>
                        <a:latin typeface="Calibri" pitchFamily="34" charset="0"/>
                        <a:cs typeface="Calibri" pitchFamily="34"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731838" algn="dec"/>
                        </a:tabLst>
                      </a:pPr>
                      <a:endParaRPr kumimoji="0" lang="fr-FR" sz="2000" b="0" i="0" u="none" strike="noStrike" kern="1200" cap="none" normalizeH="0" baseline="0" dirty="0" smtClean="0">
                        <a:ln>
                          <a:noFill/>
                        </a:ln>
                        <a:solidFill>
                          <a:srgbClr val="000000"/>
                        </a:solidFill>
                        <a:effectLst/>
                        <a:latin typeface="Calibri" pitchFamily="34" charset="0"/>
                        <a:ea typeface="+mn-ea"/>
                        <a:cs typeface="Calibri"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tab pos="731838" algn="dec"/>
                        </a:tabLst>
                      </a:pPr>
                      <a:r>
                        <a:rPr kumimoji="0" lang="en-US" sz="2000" kern="1200" dirty="0" smtClean="0">
                          <a:solidFill>
                            <a:schemeClr val="tx1"/>
                          </a:solidFill>
                          <a:effectLst/>
                          <a:latin typeface="Calibri" pitchFamily="34" charset="0"/>
                          <a:ea typeface="+mn-ea"/>
                          <a:cs typeface="Calibri" pitchFamily="34" charset="0"/>
                        </a:rPr>
                        <a:t>1.91631 </a:t>
                      </a:r>
                      <a:r>
                        <a:rPr kumimoji="0" lang="en-US" sz="2000" i="1" kern="1200" dirty="0" smtClean="0">
                          <a:solidFill>
                            <a:schemeClr val="tx1"/>
                          </a:solidFill>
                          <a:effectLst/>
                          <a:latin typeface="Calibri" pitchFamily="34" charset="0"/>
                          <a:ea typeface="+mn-ea"/>
                          <a:cs typeface="Calibri" pitchFamily="34" charset="0"/>
                        </a:rPr>
                        <a:t>(.16506)</a:t>
                      </a:r>
                      <a:r>
                        <a:rPr kumimoji="0" lang="fr-FR" sz="2000" b="0" i="0" u="none" strike="noStrike" cap="none" normalizeH="0" baseline="0" dirty="0" smtClean="0">
                          <a:ln>
                            <a:noFill/>
                          </a:ln>
                          <a:solidFill>
                            <a:schemeClr val="tx1"/>
                          </a:solidFill>
                          <a:effectLst/>
                          <a:latin typeface="Calibri" pitchFamily="34" charset="0"/>
                          <a:cs typeface="Calibri" pitchFamily="34" charset="0"/>
                        </a:rPr>
                        <a:t>***</a:t>
                      </a:r>
                    </a:p>
                    <a:p>
                      <a:pPr marL="0" marR="0" lvl="0" indent="0" algn="ctr" defTabSz="914400" rtl="0" eaLnBrk="0" fontAlgn="base" latinLnBrk="0" hangingPunct="0">
                        <a:lnSpc>
                          <a:spcPct val="100000"/>
                        </a:lnSpc>
                        <a:spcBef>
                          <a:spcPct val="0"/>
                        </a:spcBef>
                        <a:spcAft>
                          <a:spcPct val="0"/>
                        </a:spcAft>
                        <a:buClrTx/>
                        <a:buSzTx/>
                        <a:buFontTx/>
                        <a:buNone/>
                        <a:tabLst>
                          <a:tab pos="731838" algn="dec"/>
                        </a:tabLst>
                      </a:pPr>
                      <a:r>
                        <a:rPr kumimoji="0" lang="fr-FR" sz="2000" b="0" i="0" u="none" strike="noStrike" cap="none" normalizeH="0" baseline="0" dirty="0" smtClean="0">
                          <a:ln>
                            <a:noFill/>
                          </a:ln>
                          <a:solidFill>
                            <a:srgbClr val="FF0000"/>
                          </a:solidFill>
                          <a:effectLst/>
                          <a:latin typeface="Calibri" pitchFamily="34" charset="0"/>
                          <a:cs typeface="Calibri" pitchFamily="34" charset="0"/>
                        </a:rPr>
                        <a:t>.32575 </a:t>
                      </a:r>
                      <a:r>
                        <a:rPr kumimoji="0" lang="fr-FR" sz="2000" b="0" i="1" u="none" strike="noStrike" cap="none" normalizeH="0" baseline="0" dirty="0" smtClean="0">
                          <a:ln>
                            <a:noFill/>
                          </a:ln>
                          <a:solidFill>
                            <a:srgbClr val="FF0000"/>
                          </a:solidFill>
                          <a:effectLst/>
                          <a:latin typeface="Calibri" pitchFamily="34" charset="0"/>
                          <a:cs typeface="Calibri" pitchFamily="34" charset="0"/>
                        </a:rPr>
                        <a:t>(.04084)</a:t>
                      </a:r>
                      <a:r>
                        <a:rPr kumimoji="0" lang="fr-FR" sz="2000" b="0" i="0" u="none" strike="noStrike" cap="none" normalizeH="0" baseline="0" dirty="0" smtClean="0">
                          <a:ln>
                            <a:noFill/>
                          </a:ln>
                          <a:solidFill>
                            <a:srgbClr val="FF0000"/>
                          </a:solidFill>
                          <a:effectLst/>
                          <a:latin typeface="Calibri" pitchFamily="34" charset="0"/>
                          <a:cs typeface="Calibri" pitchFamily="34" charset="0"/>
                        </a:rPr>
                        <a:t>***</a:t>
                      </a:r>
                    </a:p>
                    <a:p>
                      <a:pPr marL="0" marR="0" lvl="0" indent="0" algn="ctr" defTabSz="914400" rtl="0" eaLnBrk="0" fontAlgn="base" latinLnBrk="0" hangingPunct="0">
                        <a:lnSpc>
                          <a:spcPct val="100000"/>
                        </a:lnSpc>
                        <a:spcBef>
                          <a:spcPct val="0"/>
                        </a:spcBef>
                        <a:spcAft>
                          <a:spcPct val="0"/>
                        </a:spcAft>
                        <a:buClrTx/>
                        <a:buSzTx/>
                        <a:buFontTx/>
                        <a:buNone/>
                        <a:tabLst>
                          <a:tab pos="731838" algn="dec"/>
                        </a:tabLst>
                      </a:pPr>
                      <a:r>
                        <a:rPr kumimoji="0" lang="fr-FR" sz="2000" b="0" i="0" u="none" strike="noStrike" cap="none" normalizeH="0" baseline="0" dirty="0" smtClean="0">
                          <a:ln>
                            <a:noFill/>
                          </a:ln>
                          <a:solidFill>
                            <a:srgbClr val="FF0000"/>
                          </a:solidFill>
                          <a:effectLst/>
                          <a:latin typeface="Calibri" pitchFamily="34" charset="0"/>
                          <a:cs typeface="Calibri" pitchFamily="34" charset="0"/>
                        </a:rPr>
                        <a:t>.16145 </a:t>
                      </a:r>
                      <a:r>
                        <a:rPr kumimoji="0" lang="fr-FR" sz="2000" b="0" i="1" u="none" strike="noStrike" cap="none" normalizeH="0" baseline="0" dirty="0" smtClean="0">
                          <a:ln>
                            <a:noFill/>
                          </a:ln>
                          <a:solidFill>
                            <a:srgbClr val="FF0000"/>
                          </a:solidFill>
                          <a:effectLst/>
                          <a:latin typeface="Calibri" pitchFamily="34" charset="0"/>
                          <a:cs typeface="Calibri" pitchFamily="34" charset="0"/>
                        </a:rPr>
                        <a:t>(.02007)</a:t>
                      </a:r>
                      <a:r>
                        <a:rPr kumimoji="0" lang="fr-FR" sz="2000" b="0" i="0" u="none" strike="noStrike" cap="none" normalizeH="0" baseline="0" dirty="0" smtClean="0">
                          <a:ln>
                            <a:noFill/>
                          </a:ln>
                          <a:solidFill>
                            <a:srgbClr val="FF0000"/>
                          </a:solidFill>
                          <a:effectLst/>
                          <a:latin typeface="Calibri" pitchFamily="34" charset="0"/>
                          <a:cs typeface="Calibri" pitchFamily="34" charset="0"/>
                        </a:rPr>
                        <a:t>***</a:t>
                      </a:r>
                    </a:p>
                    <a:p>
                      <a:pPr marL="0" marR="0" lvl="0" indent="0" algn="ctr" defTabSz="914400" rtl="0" eaLnBrk="0" fontAlgn="base" latinLnBrk="0" hangingPunct="0">
                        <a:lnSpc>
                          <a:spcPct val="100000"/>
                        </a:lnSpc>
                        <a:spcBef>
                          <a:spcPct val="0"/>
                        </a:spcBef>
                        <a:spcAft>
                          <a:spcPct val="0"/>
                        </a:spcAft>
                        <a:buClrTx/>
                        <a:buSzTx/>
                        <a:buFontTx/>
                        <a:buNone/>
                        <a:tabLst>
                          <a:tab pos="731838" algn="dec"/>
                        </a:tabLst>
                      </a:pPr>
                      <a:r>
                        <a:rPr kumimoji="0" lang="fr-FR" sz="2000" b="0" i="0" u="none" strike="noStrike" cap="none" normalizeH="0" baseline="0" dirty="0" smtClean="0">
                          <a:ln>
                            <a:noFill/>
                          </a:ln>
                          <a:solidFill>
                            <a:srgbClr val="FF0000"/>
                          </a:solidFill>
                          <a:effectLst/>
                          <a:latin typeface="Calibri" pitchFamily="34" charset="0"/>
                          <a:cs typeface="Calibri" pitchFamily="34" charset="0"/>
                        </a:rPr>
                        <a:t> </a:t>
                      </a:r>
                      <a:endParaRPr kumimoji="0" lang="fr-FR" sz="20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731838" algn="dec"/>
                        </a:tabLst>
                        <a:defRPr/>
                      </a:pPr>
                      <a:r>
                        <a:rPr kumimoji="0" lang="fr-FR" sz="2000" b="0" i="0" u="none" strike="noStrike" cap="none" normalizeH="0" baseline="0" dirty="0" smtClean="0">
                          <a:ln>
                            <a:noFill/>
                          </a:ln>
                          <a:solidFill>
                            <a:schemeClr val="tx1"/>
                          </a:solidFill>
                          <a:effectLst/>
                          <a:latin typeface="Calibri" pitchFamily="34" charset="0"/>
                          <a:cs typeface="Calibri" pitchFamily="34" charset="0"/>
                        </a:rPr>
                        <a:t>―</a:t>
                      </a:r>
                    </a:p>
                    <a:p>
                      <a:pPr marL="0" marR="0" lvl="0" indent="0" algn="ctr" defTabSz="914400" rtl="0" eaLnBrk="0" fontAlgn="base" latinLnBrk="0" hangingPunct="0">
                        <a:lnSpc>
                          <a:spcPct val="100000"/>
                        </a:lnSpc>
                        <a:spcBef>
                          <a:spcPct val="0"/>
                        </a:spcBef>
                        <a:spcAft>
                          <a:spcPct val="0"/>
                        </a:spcAft>
                        <a:buClrTx/>
                        <a:buSzTx/>
                        <a:buFontTx/>
                        <a:buNone/>
                        <a:tabLst>
                          <a:tab pos="731838" algn="dec"/>
                        </a:tabLst>
                        <a:defRPr/>
                      </a:pPr>
                      <a:r>
                        <a:rPr kumimoji="0" lang="fr-FR" sz="2000" b="0" i="0" u="none" strike="noStrike" cap="none" normalizeH="0" baseline="0" dirty="0" smtClean="0">
                          <a:ln>
                            <a:noFill/>
                          </a:ln>
                          <a:solidFill>
                            <a:srgbClr val="FF0000"/>
                          </a:solidFill>
                          <a:effectLst/>
                          <a:latin typeface="Calibri" pitchFamily="34" charset="0"/>
                          <a:cs typeface="Calibri" pitchFamily="34" charset="0"/>
                        </a:rPr>
                        <a:t> -.19744 </a:t>
                      </a:r>
                      <a:r>
                        <a:rPr kumimoji="0" lang="fr-FR" sz="2000" b="0" i="1" u="none" strike="noStrike" cap="none" normalizeH="0" baseline="0" dirty="0" smtClean="0">
                          <a:ln>
                            <a:noFill/>
                          </a:ln>
                          <a:solidFill>
                            <a:srgbClr val="FF0000"/>
                          </a:solidFill>
                          <a:effectLst/>
                          <a:latin typeface="Calibri" pitchFamily="34" charset="0"/>
                          <a:cs typeface="Calibri" pitchFamily="34" charset="0"/>
                        </a:rPr>
                        <a:t>(.07441) </a:t>
                      </a:r>
                      <a:r>
                        <a:rPr kumimoji="0" lang="fr-FR" sz="2000" b="0" i="0" u="none" strike="noStrike" cap="none" normalizeH="0" baseline="0" dirty="0" smtClean="0">
                          <a:ln>
                            <a:noFill/>
                          </a:ln>
                          <a:solidFill>
                            <a:srgbClr val="FF0000"/>
                          </a:solidFill>
                          <a:effectLst/>
                          <a:latin typeface="Calibri" pitchFamily="34" charset="0"/>
                          <a:cs typeface="Calibri" pitchFamily="34" charset="0"/>
                        </a:rPr>
                        <a:t>*** </a:t>
                      </a:r>
                      <a:endParaRPr kumimoji="0" lang="fr-FR" sz="2000" b="0" i="1" u="none" strike="noStrike" cap="none" normalizeH="0" baseline="0" dirty="0" smtClean="0">
                        <a:ln>
                          <a:noFill/>
                        </a:ln>
                        <a:solidFill>
                          <a:srgbClr val="FF0000"/>
                        </a:solidFill>
                        <a:effectLst/>
                        <a:latin typeface="Calibri" pitchFamily="34" charset="0"/>
                        <a:cs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731838" algn="dec"/>
                        </a:tabLst>
                      </a:pPr>
                      <a:r>
                        <a:rPr kumimoji="0" lang="fr-FR" sz="2000" b="0" i="0" u="none" strike="noStrike" cap="none" normalizeH="0" baseline="0" dirty="0" smtClean="0">
                          <a:ln>
                            <a:noFill/>
                          </a:ln>
                          <a:solidFill>
                            <a:srgbClr val="00B0F0"/>
                          </a:solidFill>
                          <a:effectLst/>
                          <a:latin typeface="Calibri" pitchFamily="34" charset="0"/>
                          <a:cs typeface="Calibri" pitchFamily="34" charset="0"/>
                        </a:rPr>
                        <a:t>  .32642 </a:t>
                      </a:r>
                      <a:r>
                        <a:rPr kumimoji="0" lang="fr-FR" sz="2000" b="0" i="1" u="none" strike="noStrike" cap="none" normalizeH="0" baseline="0" dirty="0" smtClean="0">
                          <a:ln>
                            <a:noFill/>
                          </a:ln>
                          <a:solidFill>
                            <a:srgbClr val="00B0F0"/>
                          </a:solidFill>
                          <a:effectLst/>
                          <a:latin typeface="Calibri" pitchFamily="34" charset="0"/>
                          <a:cs typeface="Calibri" pitchFamily="34" charset="0"/>
                        </a:rPr>
                        <a:t>(.07261) </a:t>
                      </a:r>
                      <a:r>
                        <a:rPr kumimoji="0" lang="fr-FR" sz="2000" b="0" i="0" u="none" strike="noStrike" cap="none" normalizeH="0" baseline="0" dirty="0" smtClean="0">
                          <a:ln>
                            <a:noFill/>
                          </a:ln>
                          <a:solidFill>
                            <a:srgbClr val="00B0F0"/>
                          </a:solidFill>
                          <a:effectLst/>
                          <a:latin typeface="Calibri" pitchFamily="34" charset="0"/>
                          <a:cs typeface="Calibri" pitchFamily="34" charset="0"/>
                        </a:rPr>
                        <a:t>***</a:t>
                      </a:r>
                      <a:endParaRPr kumimoji="0" lang="fr-FR" sz="2000" b="0" i="1" u="none" strike="noStrike" cap="none" normalizeH="0" baseline="0" dirty="0" smtClean="0">
                        <a:ln>
                          <a:noFill/>
                        </a:ln>
                        <a:solidFill>
                          <a:srgbClr val="00B0F0"/>
                        </a:solidFill>
                        <a:effectLst/>
                        <a:latin typeface="Calibri" pitchFamily="34" charset="0"/>
                        <a:cs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731838" algn="dec"/>
                        </a:tabLst>
                        <a:defRPr/>
                      </a:pPr>
                      <a:r>
                        <a:rPr kumimoji="0" lang="fr-FR" sz="2000" b="0" i="0" u="none" strike="noStrike" cap="none" normalizeH="0" baseline="0" dirty="0" smtClean="0">
                          <a:ln>
                            <a:noFill/>
                          </a:ln>
                          <a:solidFill>
                            <a:schemeClr val="tx1"/>
                          </a:solidFill>
                          <a:effectLst/>
                          <a:latin typeface="Calibri" pitchFamily="34" charset="0"/>
                          <a:cs typeface="Calibri" pitchFamily="34" charset="0"/>
                        </a:rPr>
                        <a:t>-.06185 </a:t>
                      </a:r>
                      <a:r>
                        <a:rPr kumimoji="0" lang="fr-FR" sz="2000" b="0" i="1" u="none" strike="noStrike" cap="none" normalizeH="0" baseline="0" dirty="0" smtClean="0">
                          <a:ln>
                            <a:noFill/>
                          </a:ln>
                          <a:solidFill>
                            <a:schemeClr val="tx1"/>
                          </a:solidFill>
                          <a:effectLst/>
                          <a:latin typeface="Calibri" pitchFamily="34" charset="0"/>
                          <a:cs typeface="Calibri" pitchFamily="34" charset="0"/>
                        </a:rPr>
                        <a:t>(.07311) ns.</a:t>
                      </a:r>
                    </a:p>
                    <a:p>
                      <a:pPr marL="0" marR="0" lvl="0" indent="0" algn="ctr" defTabSz="914400" rtl="0" eaLnBrk="0" fontAlgn="base" latinLnBrk="0" hangingPunct="0">
                        <a:lnSpc>
                          <a:spcPct val="100000"/>
                        </a:lnSpc>
                        <a:spcBef>
                          <a:spcPct val="0"/>
                        </a:spcBef>
                        <a:spcAft>
                          <a:spcPct val="0"/>
                        </a:spcAft>
                        <a:buClrTx/>
                        <a:buSzTx/>
                        <a:buFontTx/>
                        <a:buNone/>
                        <a:tabLst>
                          <a:tab pos="731838" algn="dec"/>
                        </a:tabLst>
                      </a:pPr>
                      <a:r>
                        <a:rPr kumimoji="0" lang="fr-FR" sz="2000" b="0" i="1" u="none" strike="noStrike" cap="none" normalizeH="0" baseline="0" dirty="0" smtClean="0">
                          <a:ln>
                            <a:noFill/>
                          </a:ln>
                          <a:solidFill>
                            <a:srgbClr val="FF0000"/>
                          </a:solidFill>
                          <a:effectLst/>
                          <a:latin typeface="Calibri" pitchFamily="34" charset="0"/>
                          <a:cs typeface="Calibri" pitchFamily="34" charset="0"/>
                        </a:rPr>
                        <a:t>-.40586 (.07203) </a:t>
                      </a:r>
                      <a:r>
                        <a:rPr kumimoji="0" lang="fr-FR" sz="2000" b="0" i="0" u="none" strike="noStrike" cap="none" normalizeH="0" baseline="0" dirty="0" smtClean="0">
                          <a:ln>
                            <a:noFill/>
                          </a:ln>
                          <a:solidFill>
                            <a:srgbClr val="FF0000"/>
                          </a:solidFill>
                          <a:effectLst/>
                          <a:latin typeface="Calibri" pitchFamily="34" charset="0"/>
                          <a:cs typeface="Calibri" pitchFamily="34" charset="0"/>
                        </a:rPr>
                        <a:t>***</a:t>
                      </a:r>
                      <a:endParaRPr kumimoji="0" lang="fr-FR" sz="2000" b="0" i="0" u="none" strike="noStrike" cap="none" normalizeH="0" baseline="30000" dirty="0" smtClean="0">
                        <a:ln>
                          <a:noFill/>
                        </a:ln>
                        <a:solidFill>
                          <a:srgbClr val="FF0000"/>
                        </a:solidFill>
                        <a:effectLst/>
                        <a:latin typeface="Calibri" pitchFamily="34" charset="0"/>
                        <a:cs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731838" algn="dec"/>
                        </a:tabLst>
                      </a:pPr>
                      <a:endParaRPr kumimoji="0" lang="fr-FR" sz="2000" b="0" i="0" u="none" strike="noStrike" cap="none" normalizeH="0" baseline="30000" dirty="0" smtClean="0">
                        <a:ln>
                          <a:noFill/>
                        </a:ln>
                        <a:solidFill>
                          <a:srgbClr val="000000"/>
                        </a:solidFill>
                        <a:effectLst/>
                        <a:latin typeface="Calibri" pitchFamily="34" charset="0"/>
                        <a:cs typeface="Calibri" pitchFamily="34"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r>
              <a:tr h="117999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1" u="none" strike="noStrike" cap="none" normalizeH="0" baseline="0" dirty="0" err="1" smtClean="0">
                          <a:ln>
                            <a:noFill/>
                          </a:ln>
                          <a:solidFill>
                            <a:srgbClr val="000000"/>
                          </a:solidFill>
                          <a:effectLst/>
                          <a:latin typeface="Calibri" pitchFamily="34" charset="0"/>
                          <a:cs typeface="Calibri" pitchFamily="34" charset="0"/>
                        </a:rPr>
                        <a:t>Random</a:t>
                      </a:r>
                      <a:r>
                        <a:rPr kumimoji="0" lang="fr-FR" sz="1600" b="0" i="1" u="none" strike="noStrike" cap="none" normalizeH="0" baseline="0" dirty="0" smtClean="0">
                          <a:ln>
                            <a:noFill/>
                          </a:ln>
                          <a:solidFill>
                            <a:srgbClr val="000000"/>
                          </a:solidFill>
                          <a:effectLst/>
                          <a:latin typeface="Calibri" pitchFamily="34" charset="0"/>
                          <a:cs typeface="Calibri" pitchFamily="34" charset="0"/>
                        </a:rPr>
                        <a:t> </a:t>
                      </a:r>
                      <a:r>
                        <a:rPr kumimoji="0" lang="fr-FR" sz="1600" b="0" i="1" u="none" strike="noStrike" cap="none" normalizeH="0" baseline="0" dirty="0" err="1" smtClean="0">
                          <a:ln>
                            <a:noFill/>
                          </a:ln>
                          <a:solidFill>
                            <a:srgbClr val="000000"/>
                          </a:solidFill>
                          <a:effectLst/>
                          <a:latin typeface="Calibri" pitchFamily="34" charset="0"/>
                          <a:cs typeface="Calibri" pitchFamily="34" charset="0"/>
                        </a:rPr>
                        <a:t>effects</a:t>
                      </a:r>
                      <a:endParaRPr kumimoji="0" lang="fr-FR" sz="1600" b="0" i="1" u="none" strike="noStrike" cap="none" normalizeH="0" baseline="0" dirty="0" smtClean="0">
                        <a:ln>
                          <a:noFill/>
                        </a:ln>
                        <a:solidFill>
                          <a:srgbClr val="000000"/>
                        </a:solidFill>
                        <a:effectLst/>
                        <a:latin typeface="Calibri" pitchFamily="34" charset="0"/>
                        <a:cs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err="1" smtClean="0">
                          <a:ln>
                            <a:noFill/>
                          </a:ln>
                          <a:solidFill>
                            <a:srgbClr val="000000"/>
                          </a:solidFill>
                          <a:effectLst/>
                          <a:latin typeface="Calibri" pitchFamily="34" charset="0"/>
                          <a:cs typeface="Calibri" pitchFamily="34" charset="0"/>
                        </a:rPr>
                        <a:t>Intercept</a:t>
                      </a:r>
                      <a:endParaRPr kumimoji="0" lang="fr-FR" sz="1600" b="0" i="0" u="none" strike="noStrike" cap="none" normalizeH="0" baseline="0" dirty="0" smtClean="0">
                        <a:ln>
                          <a:noFill/>
                        </a:ln>
                        <a:solidFill>
                          <a:srgbClr val="000000"/>
                        </a:solidFill>
                        <a:effectLst/>
                        <a:latin typeface="Calibri" pitchFamily="34" charset="0"/>
                        <a:cs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err="1" smtClean="0">
                          <a:ln>
                            <a:noFill/>
                          </a:ln>
                          <a:solidFill>
                            <a:srgbClr val="000000"/>
                          </a:solidFill>
                          <a:effectLst/>
                          <a:latin typeface="Calibri" pitchFamily="34" charset="0"/>
                          <a:cs typeface="Calibri" pitchFamily="34" charset="0"/>
                        </a:rPr>
                        <a:t>Cov</a:t>
                      </a:r>
                      <a:r>
                        <a:rPr kumimoji="0" lang="fr-FR" sz="1600" b="0" i="0" u="none" strike="noStrike" cap="none" normalizeH="0" baseline="0" dirty="0" smtClean="0">
                          <a:ln>
                            <a:noFill/>
                          </a:ln>
                          <a:solidFill>
                            <a:srgbClr val="000000"/>
                          </a:solidFill>
                          <a:effectLst/>
                          <a:latin typeface="Calibri" pitchFamily="34" charset="0"/>
                          <a:cs typeface="Calibri" pitchFamily="34" charset="0"/>
                        </a:rPr>
                        <a:t>. </a:t>
                      </a:r>
                      <a:r>
                        <a:rPr kumimoji="0" lang="fr-FR" sz="1600" b="0" i="0" u="none" strike="noStrike" cap="none" normalizeH="0" baseline="0" dirty="0" err="1" smtClean="0">
                          <a:ln>
                            <a:noFill/>
                          </a:ln>
                          <a:solidFill>
                            <a:srgbClr val="000000"/>
                          </a:solidFill>
                          <a:effectLst/>
                          <a:latin typeface="Calibri" pitchFamily="34" charset="0"/>
                          <a:cs typeface="Calibri" pitchFamily="34" charset="0"/>
                        </a:rPr>
                        <a:t>intercept</a:t>
                      </a:r>
                      <a:r>
                        <a:rPr kumimoji="0" lang="fr-FR" sz="1600" b="0" i="0" u="none" strike="noStrike" cap="none" normalizeH="0" baseline="0" dirty="0" smtClean="0">
                          <a:ln>
                            <a:noFill/>
                          </a:ln>
                          <a:solidFill>
                            <a:srgbClr val="000000"/>
                          </a:solidFill>
                          <a:effectLst/>
                          <a:latin typeface="Calibri" pitchFamily="34" charset="0"/>
                          <a:cs typeface="Calibri" pitchFamily="34" charset="0"/>
                        </a:rPr>
                        <a:t> * </a:t>
                      </a:r>
                      <a:r>
                        <a:rPr kumimoji="0" lang="fr-FR" sz="1600" b="0" i="0" u="none" strike="noStrike" cap="none" normalizeH="0" baseline="0" dirty="0" err="1" smtClean="0">
                          <a:ln>
                            <a:noFill/>
                          </a:ln>
                          <a:solidFill>
                            <a:srgbClr val="000000"/>
                          </a:solidFill>
                          <a:effectLst/>
                          <a:latin typeface="Calibri" pitchFamily="34" charset="0"/>
                          <a:cs typeface="Calibri" pitchFamily="34" charset="0"/>
                        </a:rPr>
                        <a:t>slope</a:t>
                      </a:r>
                      <a:endParaRPr kumimoji="0" lang="fr-FR" sz="1600" b="0" i="0" u="none" strike="noStrike" cap="none" normalizeH="0" baseline="0" dirty="0" smtClean="0">
                        <a:ln>
                          <a:noFill/>
                        </a:ln>
                        <a:solidFill>
                          <a:srgbClr val="000000"/>
                        </a:solidFill>
                        <a:effectLst/>
                        <a:latin typeface="Calibri" pitchFamily="34" charset="0"/>
                        <a:cs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err="1" smtClean="0">
                          <a:ln>
                            <a:noFill/>
                          </a:ln>
                          <a:solidFill>
                            <a:srgbClr val="000000"/>
                          </a:solidFill>
                          <a:effectLst/>
                          <a:latin typeface="Calibri" pitchFamily="34" charset="0"/>
                          <a:cs typeface="Calibri" pitchFamily="34" charset="0"/>
                        </a:rPr>
                        <a:t>Slopes</a:t>
                      </a:r>
                      <a:endParaRPr kumimoji="0" lang="fr-FR" sz="1600" b="0" i="0" u="none" strike="noStrike" cap="none" normalizeH="0" baseline="0" dirty="0" smtClean="0">
                        <a:ln>
                          <a:noFill/>
                        </a:ln>
                        <a:solidFill>
                          <a:srgbClr val="000000"/>
                        </a:solidFill>
                        <a:effectLst/>
                        <a:latin typeface="Calibri" pitchFamily="34" charset="0"/>
                        <a:cs typeface="Calibri" pitchFamily="34"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731838" algn="dec"/>
                        </a:tabLst>
                      </a:pPr>
                      <a:endParaRPr kumimoji="0" lang="fr-FR" sz="1600" b="0" i="0" u="none" strike="noStrike" cap="none" normalizeH="0" baseline="0" dirty="0" smtClean="0">
                        <a:ln>
                          <a:noFill/>
                        </a:ln>
                        <a:solidFill>
                          <a:srgbClr val="000000"/>
                        </a:solidFill>
                        <a:effectLst/>
                        <a:latin typeface="Calibri" pitchFamily="34" charset="0"/>
                        <a:cs typeface="Calibri"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tab pos="731838" algn="dec"/>
                        </a:tabLst>
                      </a:pPr>
                      <a:r>
                        <a:rPr kumimoji="0" lang="fr-FR" sz="1600" b="0" i="0" u="none" strike="noStrike" cap="none" normalizeH="0" baseline="0" dirty="0" smtClean="0">
                          <a:ln>
                            <a:noFill/>
                          </a:ln>
                          <a:solidFill>
                            <a:srgbClr val="000000"/>
                          </a:solidFill>
                          <a:effectLst/>
                          <a:latin typeface="Calibri" pitchFamily="34" charset="0"/>
                          <a:cs typeface="Calibri" pitchFamily="34" charset="0"/>
                        </a:rPr>
                        <a:t>1.15548 </a:t>
                      </a:r>
                      <a:r>
                        <a:rPr kumimoji="0" lang="fr-FR" sz="1600" b="0" i="1" u="none" strike="noStrike" cap="none" normalizeH="0" baseline="0" dirty="0" smtClean="0">
                          <a:ln>
                            <a:noFill/>
                          </a:ln>
                          <a:solidFill>
                            <a:srgbClr val="000000"/>
                          </a:solidFill>
                          <a:effectLst/>
                          <a:latin typeface="Calibri" pitchFamily="34" charset="0"/>
                          <a:cs typeface="Calibri" pitchFamily="34" charset="0"/>
                        </a:rPr>
                        <a:t>(.28593)</a:t>
                      </a:r>
                      <a:r>
                        <a:rPr kumimoji="0" lang="fr-FR" sz="1600" b="0" i="0" u="none" strike="noStrike" cap="none" normalizeH="0" baseline="0" dirty="0" smtClean="0">
                          <a:ln>
                            <a:noFill/>
                          </a:ln>
                          <a:solidFill>
                            <a:srgbClr val="000000"/>
                          </a:solidFill>
                          <a:effectLst/>
                          <a:latin typeface="Calibri" pitchFamily="34" charset="0"/>
                          <a:cs typeface="Calibri" pitchFamily="34" charset="0"/>
                        </a:rPr>
                        <a:t>***</a:t>
                      </a:r>
                    </a:p>
                    <a:p>
                      <a:pPr marL="0" marR="0" lvl="0" indent="0" algn="ctr" defTabSz="914400" rtl="0" eaLnBrk="1" fontAlgn="base" latinLnBrk="0" hangingPunct="1">
                        <a:lnSpc>
                          <a:spcPct val="100000"/>
                        </a:lnSpc>
                        <a:spcBef>
                          <a:spcPct val="0"/>
                        </a:spcBef>
                        <a:spcAft>
                          <a:spcPct val="0"/>
                        </a:spcAft>
                        <a:buClrTx/>
                        <a:buSzTx/>
                        <a:buFontTx/>
                        <a:buNone/>
                        <a:tabLst>
                          <a:tab pos="731838" algn="dec"/>
                        </a:tabLst>
                      </a:pPr>
                      <a:r>
                        <a:rPr kumimoji="0" lang="fr-FR" sz="1600" b="0" i="0" u="none" strike="noStrike" cap="none" normalizeH="0" baseline="0" dirty="0" smtClean="0">
                          <a:ln>
                            <a:noFill/>
                          </a:ln>
                          <a:solidFill>
                            <a:srgbClr val="000000"/>
                          </a:solidFill>
                          <a:effectLst/>
                          <a:latin typeface="Calibri" pitchFamily="34" charset="0"/>
                          <a:cs typeface="Calibri" pitchFamily="34" charset="0"/>
                        </a:rPr>
                        <a:t>-.29818 </a:t>
                      </a:r>
                      <a:r>
                        <a:rPr kumimoji="0" lang="fr-FR" sz="1600" b="0" i="1" u="none" strike="noStrike" cap="none" normalizeH="0" baseline="0" dirty="0" smtClean="0">
                          <a:ln>
                            <a:noFill/>
                          </a:ln>
                          <a:solidFill>
                            <a:srgbClr val="000000"/>
                          </a:solidFill>
                          <a:effectLst/>
                          <a:latin typeface="Calibri" pitchFamily="34" charset="0"/>
                          <a:cs typeface="Calibri" pitchFamily="34" charset="0"/>
                        </a:rPr>
                        <a:t>(.07519)</a:t>
                      </a:r>
                      <a:r>
                        <a:rPr kumimoji="0" lang="fr-FR" sz="1600" b="0" i="0" u="none" strike="noStrike" cap="none" normalizeH="0" baseline="0" dirty="0" smtClean="0">
                          <a:ln>
                            <a:noFill/>
                          </a:ln>
                          <a:solidFill>
                            <a:srgbClr val="000000"/>
                          </a:solidFill>
                          <a:effectLst/>
                          <a:latin typeface="Calibri" pitchFamily="34" charset="0"/>
                          <a:cs typeface="Calibri" pitchFamily="34" charset="0"/>
                        </a:rPr>
                        <a:t>***</a:t>
                      </a:r>
                    </a:p>
                    <a:p>
                      <a:pPr marL="0" marR="0" lvl="0" indent="0" algn="ctr" defTabSz="914400" rtl="0" eaLnBrk="1" fontAlgn="base" latinLnBrk="0" hangingPunct="1">
                        <a:lnSpc>
                          <a:spcPct val="100000"/>
                        </a:lnSpc>
                        <a:spcBef>
                          <a:spcPct val="0"/>
                        </a:spcBef>
                        <a:spcAft>
                          <a:spcPct val="0"/>
                        </a:spcAft>
                        <a:buClrTx/>
                        <a:buSzTx/>
                        <a:buFontTx/>
                        <a:buNone/>
                        <a:tabLst>
                          <a:tab pos="731838" algn="dec"/>
                        </a:tabLst>
                      </a:pPr>
                      <a:r>
                        <a:rPr kumimoji="0" lang="fr-FR" sz="1600" b="0" i="0" u="none" strike="noStrike" cap="none" normalizeH="0" baseline="0" dirty="0" smtClean="0">
                          <a:ln>
                            <a:noFill/>
                          </a:ln>
                          <a:solidFill>
                            <a:srgbClr val="000000"/>
                          </a:solidFill>
                          <a:effectLst/>
                          <a:latin typeface="Calibri" pitchFamily="34" charset="0"/>
                          <a:cs typeface="Calibri" pitchFamily="34" charset="0"/>
                        </a:rPr>
                        <a:t>.08239 </a:t>
                      </a:r>
                      <a:r>
                        <a:rPr kumimoji="0" lang="fr-FR" sz="1600" b="0" i="1" u="none" strike="noStrike" cap="none" normalizeH="0" baseline="0" dirty="0" smtClean="0">
                          <a:ln>
                            <a:noFill/>
                          </a:ln>
                          <a:solidFill>
                            <a:srgbClr val="000000"/>
                          </a:solidFill>
                          <a:effectLst/>
                          <a:latin typeface="Calibri" pitchFamily="34" charset="0"/>
                          <a:cs typeface="Calibri" pitchFamily="34" charset="0"/>
                        </a:rPr>
                        <a:t>(.02038)</a:t>
                      </a:r>
                      <a:r>
                        <a:rPr kumimoji="0" lang="fr-FR" sz="1600" b="0" i="0" u="none" strike="noStrike" cap="none" normalizeH="0" baseline="0" dirty="0" smtClean="0">
                          <a:ln>
                            <a:noFill/>
                          </a:ln>
                          <a:solidFill>
                            <a:srgbClr val="000000"/>
                          </a:solidFill>
                          <a:effectLst/>
                          <a:latin typeface="Calibri" pitchFamily="34" charset="0"/>
                          <a:cs typeface="Calibri" pitchFamily="34" charset="0"/>
                        </a:rPr>
                        <a:t>***</a:t>
                      </a: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r>
              <a:tr h="47849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rgbClr val="000000"/>
                          </a:solidFill>
                          <a:effectLst/>
                          <a:latin typeface="Calibri" pitchFamily="34" charset="0"/>
                          <a:cs typeface="Calibri" pitchFamily="34" charset="0"/>
                        </a:rPr>
                        <a:t>-2 Log L</a:t>
                      </a: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731838" algn="dec"/>
                        </a:tabLst>
                      </a:pPr>
                      <a:r>
                        <a:rPr kumimoji="0" lang="fr-FR" sz="1600" b="0" i="0" u="none" strike="noStrike" cap="none" normalizeH="0" baseline="0" dirty="0" smtClean="0">
                          <a:ln>
                            <a:noFill/>
                          </a:ln>
                          <a:solidFill>
                            <a:srgbClr val="000000"/>
                          </a:solidFill>
                          <a:effectLst/>
                          <a:latin typeface="Calibri" pitchFamily="34" charset="0"/>
                          <a:cs typeface="Calibri" pitchFamily="34" charset="0"/>
                        </a:rPr>
                        <a:t>2297.445</a:t>
                      </a: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r>
            </a:tbl>
          </a:graphicData>
        </a:graphic>
      </p:graphicFrame>
      <p:sp>
        <p:nvSpPr>
          <p:cNvPr id="50" name="Text Box 5"/>
          <p:cNvSpPr txBox="1">
            <a:spLocks noChangeArrowheads="1"/>
          </p:cNvSpPr>
          <p:nvPr/>
        </p:nvSpPr>
        <p:spPr bwMode="auto">
          <a:xfrm>
            <a:off x="13105731" y="23258834"/>
            <a:ext cx="1051316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marL="514350" indent="-514350" algn="ctr">
              <a:spcBef>
                <a:spcPct val="50000"/>
              </a:spcBef>
              <a:buFont typeface="+mj-lt"/>
              <a:buAutoNum type="arabicPeriod" startAt="2"/>
            </a:pPr>
            <a:r>
              <a:rPr lang="fr-FR" sz="3200" dirty="0" smtClean="0">
                <a:solidFill>
                  <a:srgbClr val="C00000"/>
                </a:solidFill>
                <a:cs typeface="Calibri" pitchFamily="34" charset="0"/>
              </a:rPr>
              <a:t>Modèle hiérarchique des jugements de Désirabilité</a:t>
            </a:r>
            <a:endParaRPr lang="fr-FR" sz="3200" dirty="0">
              <a:solidFill>
                <a:srgbClr val="C00000"/>
              </a:solidFill>
              <a:cs typeface="Calibri" pitchFamily="34" charset="0"/>
            </a:endParaRPr>
          </a:p>
        </p:txBody>
      </p:sp>
      <p:sp>
        <p:nvSpPr>
          <p:cNvPr id="51" name="Text Box 5"/>
          <p:cNvSpPr txBox="1">
            <a:spLocks noChangeArrowheads="1"/>
          </p:cNvSpPr>
          <p:nvPr/>
        </p:nvSpPr>
        <p:spPr bwMode="auto">
          <a:xfrm>
            <a:off x="26427211" y="23258834"/>
            <a:ext cx="1051316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marL="514350" indent="-514350" algn="ctr">
              <a:spcBef>
                <a:spcPct val="50000"/>
              </a:spcBef>
              <a:buFont typeface="+mj-lt"/>
              <a:buAutoNum type="arabicPeriod" startAt="3"/>
            </a:pPr>
            <a:r>
              <a:rPr lang="fr-FR" sz="3200" dirty="0" smtClean="0">
                <a:solidFill>
                  <a:srgbClr val="C00000"/>
                </a:solidFill>
                <a:cs typeface="Calibri" pitchFamily="34" charset="0"/>
              </a:rPr>
              <a:t>Modèle hiérarchique des jugements d’ Utilité</a:t>
            </a:r>
            <a:endParaRPr lang="fr-FR" sz="3200" dirty="0">
              <a:solidFill>
                <a:srgbClr val="C00000"/>
              </a:solidFill>
              <a:cs typeface="Calibri" pitchFamily="34" charset="0"/>
            </a:endParaRPr>
          </a:p>
        </p:txBody>
      </p:sp>
      <p:graphicFrame>
        <p:nvGraphicFramePr>
          <p:cNvPr id="54" name="Group 4"/>
          <p:cNvGraphicFramePr>
            <a:graphicFrameLocks noGrp="1"/>
          </p:cNvGraphicFramePr>
          <p:nvPr>
            <p:extLst>
              <p:ext uri="{D42A27DB-BD31-4B8C-83A1-F6EECF244321}">
                <p14:modId xmlns:p14="http://schemas.microsoft.com/office/powerpoint/2010/main" val="3544283232"/>
              </p:ext>
            </p:extLst>
          </p:nvPr>
        </p:nvGraphicFramePr>
        <p:xfrm>
          <a:off x="27377427" y="24223223"/>
          <a:ext cx="8375819" cy="5588339"/>
        </p:xfrm>
        <a:graphic>
          <a:graphicData uri="http://schemas.openxmlformats.org/drawingml/2006/table">
            <a:tbl>
              <a:tblPr/>
              <a:tblGrid>
                <a:gridCol w="4306736"/>
                <a:gridCol w="4069083"/>
              </a:tblGrid>
              <a:tr h="41800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100" b="0" i="0" u="none" strike="noStrike" cap="none" normalizeH="0" baseline="0" dirty="0" err="1" smtClean="0">
                          <a:ln>
                            <a:noFill/>
                          </a:ln>
                          <a:solidFill>
                            <a:srgbClr val="000000"/>
                          </a:solidFill>
                          <a:effectLst/>
                          <a:latin typeface="Calibri" pitchFamily="34" charset="0"/>
                          <a:cs typeface="Calibri" pitchFamily="34" charset="0"/>
                        </a:rPr>
                        <a:t>Factors</a:t>
                      </a:r>
                      <a:endParaRPr kumimoji="0" lang="fr-FR" sz="2100" b="0" i="0" u="none" strike="noStrike" cap="none" normalizeH="0" baseline="0" dirty="0" smtClean="0">
                        <a:ln>
                          <a:noFill/>
                        </a:ln>
                        <a:solidFill>
                          <a:srgbClr val="000000"/>
                        </a:solidFill>
                        <a:effectLst/>
                        <a:latin typeface="Calibri" pitchFamily="34" charset="0"/>
                        <a:cs typeface="Calibri" pitchFamily="34" charset="0"/>
                      </a:endParaRPr>
                    </a:p>
                  </a:txBody>
                  <a:tcPr marL="96474" marR="96474" marT="48219" marB="482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fr-FR" sz="2100" dirty="0" err="1" smtClean="0">
                          <a:latin typeface="Calibri" pitchFamily="34" charset="0"/>
                          <a:cs typeface="Calibri" pitchFamily="34" charset="0"/>
                        </a:rPr>
                        <a:t>Unstandardized</a:t>
                      </a:r>
                      <a:r>
                        <a:rPr lang="fr-FR" sz="2100" dirty="0" smtClean="0">
                          <a:latin typeface="Calibri" pitchFamily="34" charset="0"/>
                          <a:cs typeface="Calibri" pitchFamily="34" charset="0"/>
                        </a:rPr>
                        <a:t> coefficients </a:t>
                      </a:r>
                      <a:r>
                        <a:rPr kumimoji="0" lang="fr-FR" sz="2100" b="0" i="0" u="none" strike="noStrike" cap="none" normalizeH="0" baseline="0" dirty="0" smtClean="0">
                          <a:ln>
                            <a:noFill/>
                          </a:ln>
                          <a:solidFill>
                            <a:srgbClr val="000000"/>
                          </a:solidFill>
                          <a:effectLst/>
                          <a:latin typeface="Calibri" pitchFamily="34" charset="0"/>
                          <a:cs typeface="Calibri" pitchFamily="34" charset="0"/>
                        </a:rPr>
                        <a:t>(</a:t>
                      </a:r>
                      <a:r>
                        <a:rPr kumimoji="0" lang="fr-FR" sz="2100" b="0" i="1" u="none" strike="noStrike" cap="none" normalizeH="0" baseline="0" dirty="0" smtClean="0">
                          <a:ln>
                            <a:noFill/>
                          </a:ln>
                          <a:solidFill>
                            <a:srgbClr val="000000"/>
                          </a:solidFill>
                          <a:effectLst/>
                          <a:latin typeface="Calibri" pitchFamily="34" charset="0"/>
                          <a:cs typeface="Calibri" pitchFamily="34" charset="0"/>
                        </a:rPr>
                        <a:t>SD</a:t>
                      </a:r>
                      <a:r>
                        <a:rPr kumimoji="0" lang="fr-FR" sz="2100" b="0" i="0" u="none" strike="noStrike" cap="none" normalizeH="0" baseline="0" dirty="0" smtClean="0">
                          <a:ln>
                            <a:noFill/>
                          </a:ln>
                          <a:solidFill>
                            <a:srgbClr val="000000"/>
                          </a:solidFill>
                          <a:effectLst/>
                          <a:latin typeface="Calibri" pitchFamily="34" charset="0"/>
                          <a:cs typeface="Calibri" pitchFamily="34" charset="0"/>
                        </a:rPr>
                        <a:t>)</a:t>
                      </a:r>
                    </a:p>
                  </a:txBody>
                  <a:tcPr marL="96474" marR="96474" marT="48219" marB="482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r>
              <a:tr h="339784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100" b="0" i="1" u="none" strike="noStrike" cap="none" normalizeH="0" baseline="0" dirty="0" smtClean="0">
                          <a:ln>
                            <a:noFill/>
                          </a:ln>
                          <a:solidFill>
                            <a:srgbClr val="000000"/>
                          </a:solidFill>
                          <a:effectLst/>
                          <a:latin typeface="Calibri" pitchFamily="34" charset="0"/>
                          <a:cs typeface="Calibri" pitchFamily="34" charset="0"/>
                        </a:rPr>
                        <a:t>Fixe </a:t>
                      </a:r>
                      <a:r>
                        <a:rPr kumimoji="0" lang="fr-FR" sz="2100" b="0" i="1" u="none" strike="noStrike" cap="none" normalizeH="0" baseline="0" dirty="0" err="1" smtClean="0">
                          <a:ln>
                            <a:noFill/>
                          </a:ln>
                          <a:solidFill>
                            <a:srgbClr val="000000"/>
                          </a:solidFill>
                          <a:effectLst/>
                          <a:latin typeface="Calibri" pitchFamily="34" charset="0"/>
                          <a:cs typeface="Calibri" pitchFamily="34" charset="0"/>
                        </a:rPr>
                        <a:t>Effects</a:t>
                      </a:r>
                      <a:endParaRPr kumimoji="0" lang="fr-FR" sz="2100" b="0" i="1" u="none" strike="noStrike" cap="none" normalizeH="0" baseline="0" dirty="0" smtClean="0">
                        <a:ln>
                          <a:noFill/>
                        </a:ln>
                        <a:solidFill>
                          <a:srgbClr val="000000"/>
                        </a:solidFill>
                        <a:effectLst/>
                        <a:latin typeface="Calibri" pitchFamily="34"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100" b="0" i="0" u="none" strike="noStrike" cap="none" normalizeH="0" baseline="0" dirty="0" err="1" smtClean="0">
                          <a:ln>
                            <a:noFill/>
                          </a:ln>
                          <a:solidFill>
                            <a:srgbClr val="000000"/>
                          </a:solidFill>
                          <a:effectLst/>
                          <a:latin typeface="Calibri" pitchFamily="34" charset="0"/>
                          <a:cs typeface="Calibri" pitchFamily="34" charset="0"/>
                        </a:rPr>
                        <a:t>Intercept</a:t>
                      </a:r>
                      <a:endParaRPr kumimoji="0" lang="fr-FR" sz="2100" b="0" i="0" u="none" strike="noStrike" cap="none" normalizeH="0" baseline="0" dirty="0" smtClean="0">
                        <a:ln>
                          <a:noFill/>
                        </a:ln>
                        <a:solidFill>
                          <a:srgbClr val="000000"/>
                        </a:solidFill>
                        <a:effectLst/>
                        <a:latin typeface="Calibri" pitchFamily="34"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100" b="0" i="0" u="none" strike="noStrike" cap="none" normalizeH="0" baseline="0" dirty="0" smtClean="0">
                          <a:ln>
                            <a:noFill/>
                          </a:ln>
                          <a:solidFill>
                            <a:srgbClr val="FF0000"/>
                          </a:solidFill>
                          <a:effectLst/>
                          <a:latin typeface="Calibri" pitchFamily="34" charset="0"/>
                          <a:cs typeface="Calibri" pitchFamily="34" charset="0"/>
                        </a:rPr>
                        <a:t>Désirabilité</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100" b="0" i="0" u="none" strike="noStrike" cap="none" normalizeH="0" baseline="0" dirty="0" smtClean="0">
                        <a:ln>
                          <a:noFill/>
                        </a:ln>
                        <a:solidFill>
                          <a:srgbClr val="FF0000"/>
                        </a:solidFill>
                        <a:effectLst/>
                        <a:latin typeface="Calibri" pitchFamily="34"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fr-FR" sz="2100" dirty="0" smtClean="0">
                          <a:latin typeface="Calibri" pitchFamily="34" charset="0"/>
                          <a:cs typeface="Calibri" pitchFamily="34" charset="0"/>
                        </a:rPr>
                        <a:t>Neutre (émotion de référence)</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100" b="0" i="0" u="none" strike="noStrike" cap="none" normalizeH="0" baseline="0" dirty="0" smtClean="0">
                          <a:ln>
                            <a:noFill/>
                          </a:ln>
                          <a:solidFill>
                            <a:srgbClr val="FF0000"/>
                          </a:solidFill>
                          <a:effectLst/>
                          <a:latin typeface="Calibri" pitchFamily="34" charset="0"/>
                          <a:cs typeface="Calibri" pitchFamily="34" charset="0"/>
                        </a:rPr>
                        <a:t>Tristesse</a:t>
                      </a:r>
                    </a:p>
                    <a:p>
                      <a:pPr marL="0" marR="0" lvl="0" indent="0" algn="l" defTabSz="914400" rtl="0" eaLnBrk="0" fontAlgn="base" latinLnBrk="0" hangingPunct="0">
                        <a:lnSpc>
                          <a:spcPct val="100000"/>
                        </a:lnSpc>
                        <a:spcBef>
                          <a:spcPct val="0"/>
                        </a:spcBef>
                        <a:spcAft>
                          <a:spcPct val="0"/>
                        </a:spcAft>
                        <a:buClrTx/>
                        <a:buSzTx/>
                        <a:buFontTx/>
                        <a:buNone/>
                        <a:tabLst/>
                      </a:pPr>
                      <a:r>
                        <a:rPr lang="en-US" sz="2100" b="0" dirty="0" smtClean="0">
                          <a:solidFill>
                            <a:schemeClr val="tx1"/>
                          </a:solidFill>
                          <a:latin typeface="Calibri" pitchFamily="34" charset="0"/>
                          <a:cs typeface="Calibri" pitchFamily="34" charset="0"/>
                        </a:rPr>
                        <a:t>Joie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100" b="0" i="0" u="none" strike="noStrike" cap="none" normalizeH="0" baseline="0" dirty="0" err="1" smtClean="0">
                          <a:ln>
                            <a:noFill/>
                          </a:ln>
                          <a:solidFill>
                            <a:srgbClr val="FF0000"/>
                          </a:solidFill>
                          <a:effectLst/>
                          <a:latin typeface="Calibri" pitchFamily="34" charset="0"/>
                          <a:cs typeface="Calibri" pitchFamily="34" charset="0"/>
                        </a:rPr>
                        <a:t>Peur</a:t>
                      </a:r>
                      <a:endParaRPr kumimoji="0" lang="en-US" sz="2100" b="0" i="0" u="none" strike="noStrike" cap="none" normalizeH="0" baseline="0" dirty="0" smtClean="0">
                        <a:ln>
                          <a:noFill/>
                        </a:ln>
                        <a:solidFill>
                          <a:srgbClr val="FF0000"/>
                        </a:solidFill>
                        <a:effectLst/>
                        <a:latin typeface="Calibri" pitchFamily="34"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2100" b="0" dirty="0" err="1" smtClean="0">
                          <a:solidFill>
                            <a:schemeClr val="tx1"/>
                          </a:solidFill>
                          <a:latin typeface="Calibri" pitchFamily="34" charset="0"/>
                          <a:cs typeface="Calibri" pitchFamily="34" charset="0"/>
                        </a:rPr>
                        <a:t>Colère</a:t>
                      </a:r>
                      <a:endParaRPr lang="en-US" sz="2100" b="0" dirty="0" smtClean="0">
                        <a:solidFill>
                          <a:schemeClr val="tx1"/>
                        </a:solidFill>
                        <a:latin typeface="Calibri" pitchFamily="34" charset="0"/>
                        <a:cs typeface="Calibri" pitchFamily="34" charset="0"/>
                      </a:endParaRPr>
                    </a:p>
                  </a:txBody>
                  <a:tcPr marL="96474" marR="96474" marT="48219" marB="482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tab pos="731838" algn="dec"/>
                        </a:tabLst>
                      </a:pPr>
                      <a:endParaRPr kumimoji="0" lang="fr-FR" sz="2100" b="0" i="0" u="none" strike="noStrike" kern="1200" cap="none" normalizeH="0" baseline="0" dirty="0" smtClean="0">
                        <a:ln>
                          <a:noFill/>
                        </a:ln>
                        <a:solidFill>
                          <a:srgbClr val="000000"/>
                        </a:solidFill>
                        <a:effectLst/>
                        <a:latin typeface="Calibri" pitchFamily="34" charset="0"/>
                        <a:ea typeface="+mn-ea"/>
                        <a:cs typeface="Calibri" pitchFamily="34" charset="0"/>
                      </a:endParaRPr>
                    </a:p>
                    <a:p>
                      <a:pPr marL="0" marR="0" lvl="0" indent="0" algn="ctr" defTabSz="914400" rtl="0" eaLnBrk="1" fontAlgn="base" latinLnBrk="0" hangingPunct="1">
                        <a:lnSpc>
                          <a:spcPct val="120000"/>
                        </a:lnSpc>
                        <a:spcBef>
                          <a:spcPct val="0"/>
                        </a:spcBef>
                        <a:spcAft>
                          <a:spcPct val="0"/>
                        </a:spcAft>
                        <a:buClrTx/>
                        <a:buSzTx/>
                        <a:buFontTx/>
                        <a:buNone/>
                        <a:tabLst>
                          <a:tab pos="731838" algn="dec"/>
                        </a:tabLst>
                      </a:pPr>
                      <a:r>
                        <a:rPr kumimoji="0" lang="en-US" sz="2100" kern="1200" dirty="0" smtClean="0">
                          <a:solidFill>
                            <a:schemeClr val="tx1"/>
                          </a:solidFill>
                          <a:effectLst/>
                          <a:latin typeface="Calibri" pitchFamily="34" charset="0"/>
                          <a:ea typeface="+mn-ea"/>
                          <a:cs typeface="Calibri" pitchFamily="34" charset="0"/>
                        </a:rPr>
                        <a:t>2.34682 (.17517)</a:t>
                      </a:r>
                      <a:r>
                        <a:rPr kumimoji="0" lang="fr-FR" sz="2100" b="0" i="0" u="none" strike="noStrike" cap="none" normalizeH="0" baseline="0" dirty="0" smtClean="0">
                          <a:ln>
                            <a:noFill/>
                          </a:ln>
                          <a:solidFill>
                            <a:schemeClr val="tx1"/>
                          </a:solidFill>
                          <a:effectLst/>
                          <a:latin typeface="Calibri" pitchFamily="34" charset="0"/>
                          <a:cs typeface="Calibri" pitchFamily="34" charset="0"/>
                        </a:rPr>
                        <a:t>***</a:t>
                      </a:r>
                    </a:p>
                    <a:p>
                      <a:pPr marL="0" marR="0" lvl="0" indent="0" algn="ctr" defTabSz="914400" rtl="0" eaLnBrk="0" fontAlgn="base" latinLnBrk="0" hangingPunct="0">
                        <a:lnSpc>
                          <a:spcPct val="120000"/>
                        </a:lnSpc>
                        <a:spcBef>
                          <a:spcPct val="0"/>
                        </a:spcBef>
                        <a:spcAft>
                          <a:spcPct val="0"/>
                        </a:spcAft>
                        <a:buClrTx/>
                        <a:buSzTx/>
                        <a:buFontTx/>
                        <a:buNone/>
                        <a:tabLst>
                          <a:tab pos="731838" algn="dec"/>
                        </a:tabLst>
                      </a:pPr>
                      <a:r>
                        <a:rPr kumimoji="0" lang="fr-FR" sz="2100" b="0" i="0" u="none" strike="noStrike" cap="none" normalizeH="0" baseline="0" dirty="0" smtClean="0">
                          <a:ln>
                            <a:noFill/>
                          </a:ln>
                          <a:solidFill>
                            <a:srgbClr val="FF0000"/>
                          </a:solidFill>
                          <a:effectLst/>
                          <a:latin typeface="Calibri" pitchFamily="34" charset="0"/>
                          <a:cs typeface="Calibri" pitchFamily="34" charset="0"/>
                        </a:rPr>
                        <a:t>        .39589 (.04330)***</a:t>
                      </a:r>
                    </a:p>
                    <a:p>
                      <a:pPr marL="0" marR="0" lvl="0" indent="0" algn="ctr" defTabSz="914400" rtl="0" eaLnBrk="0" fontAlgn="base" latinLnBrk="0" hangingPunct="0">
                        <a:lnSpc>
                          <a:spcPct val="120000"/>
                        </a:lnSpc>
                        <a:spcBef>
                          <a:spcPct val="0"/>
                        </a:spcBef>
                        <a:spcAft>
                          <a:spcPct val="0"/>
                        </a:spcAft>
                        <a:buClrTx/>
                        <a:buSzTx/>
                        <a:buFontTx/>
                        <a:buNone/>
                        <a:tabLst>
                          <a:tab pos="731838" algn="dec"/>
                        </a:tabLst>
                      </a:pPr>
                      <a:r>
                        <a:rPr kumimoji="0" lang="fr-FR" sz="2100" b="0" i="0" u="none" strike="noStrike" cap="none" normalizeH="0" baseline="0" dirty="0" smtClean="0">
                          <a:ln>
                            <a:noFill/>
                          </a:ln>
                          <a:solidFill>
                            <a:schemeClr val="tx1"/>
                          </a:solidFill>
                          <a:effectLst/>
                          <a:latin typeface="Calibri" pitchFamily="34" charset="0"/>
                          <a:cs typeface="Calibri" pitchFamily="34" charset="0"/>
                        </a:rPr>
                        <a:t>_</a:t>
                      </a:r>
                    </a:p>
                    <a:p>
                      <a:pPr marL="0" marR="0" lvl="0" indent="0" algn="ctr" defTabSz="914400" rtl="0" eaLnBrk="0" fontAlgn="base" latinLnBrk="0" hangingPunct="0">
                        <a:lnSpc>
                          <a:spcPct val="120000"/>
                        </a:lnSpc>
                        <a:spcBef>
                          <a:spcPct val="0"/>
                        </a:spcBef>
                        <a:spcAft>
                          <a:spcPct val="0"/>
                        </a:spcAft>
                        <a:buClrTx/>
                        <a:buSzTx/>
                        <a:buFontTx/>
                        <a:buNone/>
                        <a:tabLst>
                          <a:tab pos="731838" algn="dec"/>
                        </a:tabLst>
                      </a:pPr>
                      <a:r>
                        <a:rPr kumimoji="0" lang="fr-FR" sz="2100" b="0" i="0" u="none" strike="noStrike" cap="none" normalizeH="0" baseline="0" dirty="0" smtClean="0">
                          <a:ln>
                            <a:noFill/>
                          </a:ln>
                          <a:solidFill>
                            <a:srgbClr val="FF0000"/>
                          </a:solidFill>
                          <a:effectLst/>
                          <a:latin typeface="Calibri" pitchFamily="34" charset="0"/>
                          <a:cs typeface="Calibri" pitchFamily="34" charset="0"/>
                        </a:rPr>
                        <a:t>       -.39891 </a:t>
                      </a:r>
                      <a:r>
                        <a:rPr kumimoji="0" lang="fr-FR" sz="2100" b="0" i="1" u="none" strike="noStrike" cap="none" normalizeH="0" baseline="0" dirty="0" smtClean="0">
                          <a:ln>
                            <a:noFill/>
                          </a:ln>
                          <a:solidFill>
                            <a:srgbClr val="FF0000"/>
                          </a:solidFill>
                          <a:effectLst/>
                          <a:latin typeface="Calibri" pitchFamily="34" charset="0"/>
                          <a:cs typeface="Calibri" pitchFamily="34" charset="0"/>
                        </a:rPr>
                        <a:t>(.08260) </a:t>
                      </a:r>
                      <a:r>
                        <a:rPr kumimoji="0" lang="fr-FR" sz="2100" b="0" i="0" u="none" strike="noStrike" cap="none" normalizeH="0" baseline="0" dirty="0" smtClean="0">
                          <a:ln>
                            <a:noFill/>
                          </a:ln>
                          <a:solidFill>
                            <a:srgbClr val="FF0000"/>
                          </a:solidFill>
                          <a:effectLst/>
                          <a:latin typeface="Calibri" pitchFamily="34" charset="0"/>
                          <a:cs typeface="Calibri" pitchFamily="34" charset="0"/>
                        </a:rPr>
                        <a:t>*** </a:t>
                      </a:r>
                      <a:endParaRPr kumimoji="0" lang="fr-FR" sz="2100" b="0" i="1" u="none" strike="noStrike" cap="none" normalizeH="0" baseline="0" dirty="0" smtClean="0">
                        <a:ln>
                          <a:noFill/>
                        </a:ln>
                        <a:solidFill>
                          <a:srgbClr val="FF0000"/>
                        </a:solidFill>
                        <a:effectLst/>
                        <a:latin typeface="Calibri" pitchFamily="34" charset="0"/>
                        <a:cs typeface="Calibri" pitchFamily="34" charset="0"/>
                      </a:endParaRPr>
                    </a:p>
                    <a:p>
                      <a:pPr marL="0" marR="0" lvl="0" indent="0" algn="ctr" defTabSz="914400" rtl="0" eaLnBrk="0" fontAlgn="base" latinLnBrk="0" hangingPunct="0">
                        <a:lnSpc>
                          <a:spcPct val="120000"/>
                        </a:lnSpc>
                        <a:spcBef>
                          <a:spcPct val="0"/>
                        </a:spcBef>
                        <a:spcAft>
                          <a:spcPct val="0"/>
                        </a:spcAft>
                        <a:buClrTx/>
                        <a:buSzTx/>
                        <a:buFontTx/>
                        <a:buNone/>
                        <a:tabLst>
                          <a:tab pos="731838" algn="dec"/>
                        </a:tabLst>
                      </a:pPr>
                      <a:r>
                        <a:rPr kumimoji="0" lang="fr-FR" sz="2100" b="0" i="0" u="none" strike="noStrike" cap="none" normalizeH="0" baseline="0" dirty="0" smtClean="0">
                          <a:ln>
                            <a:noFill/>
                          </a:ln>
                          <a:solidFill>
                            <a:srgbClr val="000000"/>
                          </a:solidFill>
                          <a:effectLst/>
                          <a:latin typeface="Calibri" pitchFamily="34" charset="0"/>
                          <a:cs typeface="Calibri" pitchFamily="34" charset="0"/>
                        </a:rPr>
                        <a:t>      -.06089 </a:t>
                      </a:r>
                      <a:r>
                        <a:rPr kumimoji="0" lang="fr-FR" sz="2100" b="0" i="1" u="none" strike="noStrike" cap="none" normalizeH="0" baseline="0" dirty="0" smtClean="0">
                          <a:ln>
                            <a:noFill/>
                          </a:ln>
                          <a:solidFill>
                            <a:srgbClr val="000000"/>
                          </a:solidFill>
                          <a:effectLst/>
                          <a:latin typeface="Calibri" pitchFamily="34" charset="0"/>
                          <a:cs typeface="Calibri" pitchFamily="34" charset="0"/>
                        </a:rPr>
                        <a:t>(.08225) ns.</a:t>
                      </a:r>
                    </a:p>
                    <a:p>
                      <a:pPr marL="0" marR="0" lvl="0" indent="0" algn="ctr" defTabSz="914400" rtl="0" eaLnBrk="0" fontAlgn="base" latinLnBrk="0" hangingPunct="0">
                        <a:lnSpc>
                          <a:spcPct val="120000"/>
                        </a:lnSpc>
                        <a:spcBef>
                          <a:spcPct val="0"/>
                        </a:spcBef>
                        <a:spcAft>
                          <a:spcPct val="0"/>
                        </a:spcAft>
                        <a:buClrTx/>
                        <a:buSzTx/>
                        <a:buFontTx/>
                        <a:buNone/>
                        <a:tabLst>
                          <a:tab pos="731838" algn="dec"/>
                        </a:tabLst>
                      </a:pPr>
                      <a:r>
                        <a:rPr kumimoji="0" lang="fr-FR" sz="2100" b="0" i="0" u="none" strike="noStrike" cap="none" normalizeH="0" baseline="0" dirty="0" smtClean="0">
                          <a:ln>
                            <a:noFill/>
                          </a:ln>
                          <a:solidFill>
                            <a:srgbClr val="FF0000"/>
                          </a:solidFill>
                          <a:effectLst/>
                          <a:latin typeface="Calibri" pitchFamily="34" charset="0"/>
                          <a:cs typeface="Calibri" pitchFamily="34" charset="0"/>
                        </a:rPr>
                        <a:t>           -.34424 </a:t>
                      </a:r>
                      <a:r>
                        <a:rPr kumimoji="0" lang="fr-FR" sz="2100" b="0" i="1" u="none" strike="noStrike" cap="none" normalizeH="0" baseline="0" dirty="0" smtClean="0">
                          <a:ln>
                            <a:noFill/>
                          </a:ln>
                          <a:solidFill>
                            <a:srgbClr val="FF0000"/>
                          </a:solidFill>
                          <a:effectLst/>
                          <a:latin typeface="Calibri" pitchFamily="34" charset="0"/>
                          <a:cs typeface="Calibri" pitchFamily="34" charset="0"/>
                        </a:rPr>
                        <a:t>(.08088) </a:t>
                      </a:r>
                      <a:r>
                        <a:rPr kumimoji="0" lang="fr-FR" sz="2100" b="0" i="0" u="none" strike="noStrike" cap="none" normalizeH="0" baseline="0" dirty="0" smtClean="0">
                          <a:ln>
                            <a:noFill/>
                          </a:ln>
                          <a:solidFill>
                            <a:srgbClr val="FF0000"/>
                          </a:solidFill>
                          <a:effectLst/>
                          <a:latin typeface="Calibri" pitchFamily="34" charset="0"/>
                          <a:cs typeface="Calibri" pitchFamily="34" charset="0"/>
                        </a:rPr>
                        <a:t>***</a:t>
                      </a:r>
                      <a:endParaRPr kumimoji="0" lang="fr-FR" sz="2100" b="0" i="1" u="none" strike="noStrike" cap="none" normalizeH="0" baseline="0" dirty="0" smtClean="0">
                        <a:ln>
                          <a:noFill/>
                        </a:ln>
                        <a:solidFill>
                          <a:srgbClr val="FF0000"/>
                        </a:solidFill>
                        <a:effectLst/>
                        <a:latin typeface="Calibri" pitchFamily="34" charset="0"/>
                        <a:cs typeface="Calibri" pitchFamily="34" charset="0"/>
                      </a:endParaRPr>
                    </a:p>
                    <a:p>
                      <a:pPr marL="0" marR="0" lvl="0" indent="0" algn="ctr" defTabSz="914400" rtl="0" eaLnBrk="0" fontAlgn="base" latinLnBrk="0" hangingPunct="0">
                        <a:lnSpc>
                          <a:spcPct val="120000"/>
                        </a:lnSpc>
                        <a:spcBef>
                          <a:spcPct val="0"/>
                        </a:spcBef>
                        <a:spcAft>
                          <a:spcPct val="0"/>
                        </a:spcAft>
                        <a:buClrTx/>
                        <a:buSzTx/>
                        <a:buFontTx/>
                        <a:buNone/>
                        <a:tabLst>
                          <a:tab pos="731838" algn="dec"/>
                        </a:tabLst>
                      </a:pPr>
                      <a:r>
                        <a:rPr kumimoji="0" lang="fr-FR" sz="2100" b="0" i="1" u="none" strike="noStrike" cap="none" normalizeH="0" baseline="0" dirty="0" smtClean="0">
                          <a:ln>
                            <a:noFill/>
                          </a:ln>
                          <a:solidFill>
                            <a:srgbClr val="000000"/>
                          </a:solidFill>
                          <a:effectLst/>
                          <a:latin typeface="Calibri" pitchFamily="34" charset="0"/>
                          <a:cs typeface="Calibri" pitchFamily="34" charset="0"/>
                        </a:rPr>
                        <a:t>        -.01019 (.08219) ns.</a:t>
                      </a:r>
                      <a:endParaRPr kumimoji="0" lang="fr-FR" sz="2100" b="0" i="0" u="none" strike="noStrike" cap="none" normalizeH="0" baseline="30000" dirty="0" smtClean="0">
                        <a:ln>
                          <a:noFill/>
                        </a:ln>
                        <a:solidFill>
                          <a:srgbClr val="000000"/>
                        </a:solidFill>
                        <a:effectLst/>
                        <a:latin typeface="Calibri" pitchFamily="34" charset="0"/>
                        <a:cs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731838" algn="dec"/>
                        </a:tabLst>
                      </a:pPr>
                      <a:endParaRPr kumimoji="0" lang="fr-FR" sz="2100" b="0" i="0" u="none" strike="noStrike" cap="none" normalizeH="0" baseline="30000" dirty="0" smtClean="0">
                        <a:ln>
                          <a:noFill/>
                        </a:ln>
                        <a:solidFill>
                          <a:srgbClr val="000000"/>
                        </a:solidFill>
                        <a:effectLst/>
                        <a:latin typeface="Calibri" pitchFamily="34" charset="0"/>
                        <a:cs typeface="Calibri" pitchFamily="34" charset="0"/>
                      </a:endParaRPr>
                    </a:p>
                  </a:txBody>
                  <a:tcPr marL="96474" marR="96474" marT="48219" marB="482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r>
              <a:tr h="138349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700" b="0" i="1" u="none" strike="noStrike" cap="none" normalizeH="0" baseline="0" dirty="0" err="1" smtClean="0">
                          <a:ln>
                            <a:noFill/>
                          </a:ln>
                          <a:solidFill>
                            <a:srgbClr val="000000"/>
                          </a:solidFill>
                          <a:effectLst/>
                          <a:latin typeface="Calibri" pitchFamily="34" charset="0"/>
                          <a:cs typeface="Calibri" pitchFamily="34" charset="0"/>
                        </a:rPr>
                        <a:t>Random</a:t>
                      </a:r>
                      <a:r>
                        <a:rPr kumimoji="0" lang="fr-FR" sz="1700" b="0" i="1" u="none" strike="noStrike" cap="none" normalizeH="0" baseline="0" dirty="0" smtClean="0">
                          <a:ln>
                            <a:noFill/>
                          </a:ln>
                          <a:solidFill>
                            <a:srgbClr val="000000"/>
                          </a:solidFill>
                          <a:effectLst/>
                          <a:latin typeface="Calibri" pitchFamily="34" charset="0"/>
                          <a:cs typeface="Calibri" pitchFamily="34" charset="0"/>
                        </a:rPr>
                        <a:t> </a:t>
                      </a:r>
                      <a:r>
                        <a:rPr kumimoji="0" lang="fr-FR" sz="1700" b="0" i="1" u="none" strike="noStrike" cap="none" normalizeH="0" baseline="0" dirty="0" err="1" smtClean="0">
                          <a:ln>
                            <a:noFill/>
                          </a:ln>
                          <a:solidFill>
                            <a:srgbClr val="000000"/>
                          </a:solidFill>
                          <a:effectLst/>
                          <a:latin typeface="Calibri" pitchFamily="34" charset="0"/>
                          <a:cs typeface="Calibri" pitchFamily="34" charset="0"/>
                        </a:rPr>
                        <a:t>effects</a:t>
                      </a:r>
                      <a:endParaRPr kumimoji="0" lang="fr-FR" sz="1700" b="0" i="1" u="none" strike="noStrike" cap="none" normalizeH="0" baseline="0" dirty="0" smtClean="0">
                        <a:ln>
                          <a:noFill/>
                        </a:ln>
                        <a:solidFill>
                          <a:srgbClr val="000000"/>
                        </a:solidFill>
                        <a:effectLst/>
                        <a:latin typeface="Calibri" pitchFamily="34" charset="0"/>
                        <a:cs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700" b="0" i="0" u="none" strike="noStrike" cap="none" normalizeH="0" baseline="0" dirty="0" err="1" smtClean="0">
                          <a:ln>
                            <a:noFill/>
                          </a:ln>
                          <a:solidFill>
                            <a:srgbClr val="000000"/>
                          </a:solidFill>
                          <a:effectLst/>
                          <a:latin typeface="Calibri" pitchFamily="34" charset="0"/>
                          <a:cs typeface="Calibri" pitchFamily="34" charset="0"/>
                        </a:rPr>
                        <a:t>Intercept</a:t>
                      </a:r>
                      <a:endParaRPr kumimoji="0" lang="fr-FR" sz="1700" b="0" i="0" u="none" strike="noStrike" cap="none" normalizeH="0" baseline="0" dirty="0" smtClean="0">
                        <a:ln>
                          <a:noFill/>
                        </a:ln>
                        <a:solidFill>
                          <a:srgbClr val="000000"/>
                        </a:solidFill>
                        <a:effectLst/>
                        <a:latin typeface="Calibri" pitchFamily="34" charset="0"/>
                        <a:cs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700" b="0" i="0" u="none" strike="noStrike" cap="none" normalizeH="0" baseline="0" dirty="0" err="1" smtClean="0">
                          <a:ln>
                            <a:noFill/>
                          </a:ln>
                          <a:solidFill>
                            <a:srgbClr val="000000"/>
                          </a:solidFill>
                          <a:effectLst/>
                          <a:latin typeface="Calibri" pitchFamily="34" charset="0"/>
                          <a:cs typeface="Calibri" pitchFamily="34" charset="0"/>
                        </a:rPr>
                        <a:t>Cov</a:t>
                      </a:r>
                      <a:r>
                        <a:rPr kumimoji="0" lang="fr-FR" sz="1700" b="0" i="0" u="none" strike="noStrike" cap="none" normalizeH="0" baseline="0" dirty="0" smtClean="0">
                          <a:ln>
                            <a:noFill/>
                          </a:ln>
                          <a:solidFill>
                            <a:srgbClr val="000000"/>
                          </a:solidFill>
                          <a:effectLst/>
                          <a:latin typeface="Calibri" pitchFamily="34" charset="0"/>
                          <a:cs typeface="Calibri" pitchFamily="34" charset="0"/>
                        </a:rPr>
                        <a:t>. </a:t>
                      </a:r>
                      <a:r>
                        <a:rPr kumimoji="0" lang="fr-FR" sz="1700" b="0" i="0" u="none" strike="noStrike" cap="none" normalizeH="0" baseline="0" dirty="0" err="1" smtClean="0">
                          <a:ln>
                            <a:noFill/>
                          </a:ln>
                          <a:solidFill>
                            <a:srgbClr val="000000"/>
                          </a:solidFill>
                          <a:effectLst/>
                          <a:latin typeface="Calibri" pitchFamily="34" charset="0"/>
                          <a:cs typeface="Calibri" pitchFamily="34" charset="0"/>
                        </a:rPr>
                        <a:t>intercept</a:t>
                      </a:r>
                      <a:r>
                        <a:rPr kumimoji="0" lang="fr-FR" sz="1700" b="0" i="0" u="none" strike="noStrike" cap="none" normalizeH="0" baseline="0" dirty="0" smtClean="0">
                          <a:ln>
                            <a:noFill/>
                          </a:ln>
                          <a:solidFill>
                            <a:srgbClr val="000000"/>
                          </a:solidFill>
                          <a:effectLst/>
                          <a:latin typeface="Calibri" pitchFamily="34" charset="0"/>
                          <a:cs typeface="Calibri" pitchFamily="34" charset="0"/>
                        </a:rPr>
                        <a:t> * </a:t>
                      </a:r>
                      <a:r>
                        <a:rPr kumimoji="0" lang="fr-FR" sz="1700" b="0" i="0" u="none" strike="noStrike" cap="none" normalizeH="0" baseline="0" dirty="0" err="1" smtClean="0">
                          <a:ln>
                            <a:noFill/>
                          </a:ln>
                          <a:solidFill>
                            <a:srgbClr val="000000"/>
                          </a:solidFill>
                          <a:effectLst/>
                          <a:latin typeface="Calibri" pitchFamily="34" charset="0"/>
                          <a:cs typeface="Calibri" pitchFamily="34" charset="0"/>
                        </a:rPr>
                        <a:t>slope</a:t>
                      </a:r>
                      <a:endParaRPr kumimoji="0" lang="fr-FR" sz="1700" b="0" i="0" u="none" strike="noStrike" cap="none" normalizeH="0" baseline="0" dirty="0" smtClean="0">
                        <a:ln>
                          <a:noFill/>
                        </a:ln>
                        <a:solidFill>
                          <a:srgbClr val="000000"/>
                        </a:solidFill>
                        <a:effectLst/>
                        <a:latin typeface="Calibri" pitchFamily="34" charset="0"/>
                        <a:cs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700" b="0" i="0" u="none" strike="noStrike" cap="none" normalizeH="0" baseline="0" dirty="0" err="1" smtClean="0">
                          <a:ln>
                            <a:noFill/>
                          </a:ln>
                          <a:solidFill>
                            <a:srgbClr val="000000"/>
                          </a:solidFill>
                          <a:effectLst/>
                          <a:latin typeface="Calibri" pitchFamily="34" charset="0"/>
                          <a:cs typeface="Calibri" pitchFamily="34" charset="0"/>
                        </a:rPr>
                        <a:t>Slopes</a:t>
                      </a:r>
                      <a:endParaRPr kumimoji="0" lang="fr-FR" sz="1700" b="0" i="0" u="none" strike="noStrike" cap="none" normalizeH="0" baseline="0" dirty="0" smtClean="0">
                        <a:ln>
                          <a:noFill/>
                        </a:ln>
                        <a:solidFill>
                          <a:srgbClr val="000000"/>
                        </a:solidFill>
                        <a:effectLst/>
                        <a:latin typeface="Calibri" pitchFamily="34" charset="0"/>
                        <a:cs typeface="Calibri" pitchFamily="34" charset="0"/>
                      </a:endParaRPr>
                    </a:p>
                  </a:txBody>
                  <a:tcPr marL="96474" marR="96474" marT="48219" marB="482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731838" algn="dec"/>
                        </a:tabLst>
                      </a:pPr>
                      <a:endParaRPr kumimoji="0" lang="fr-FR" sz="1700" b="0" i="0" u="none" strike="noStrike" cap="none" normalizeH="0" baseline="0" dirty="0" smtClean="0">
                        <a:ln>
                          <a:noFill/>
                        </a:ln>
                        <a:solidFill>
                          <a:srgbClr val="000000"/>
                        </a:solidFill>
                        <a:effectLst/>
                        <a:latin typeface="Calibri" pitchFamily="34" charset="0"/>
                        <a:cs typeface="Calibri"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tab pos="731838" algn="dec"/>
                        </a:tabLst>
                      </a:pPr>
                      <a:r>
                        <a:rPr kumimoji="0" lang="fr-FR" sz="1700" b="0" i="0" u="none" strike="noStrike" cap="none" normalizeH="0" baseline="0" dirty="0" smtClean="0">
                          <a:ln>
                            <a:noFill/>
                          </a:ln>
                          <a:solidFill>
                            <a:srgbClr val="000000"/>
                          </a:solidFill>
                          <a:effectLst/>
                          <a:latin typeface="Calibri" pitchFamily="34" charset="0"/>
                          <a:cs typeface="Calibri" pitchFamily="34" charset="0"/>
                        </a:rPr>
                        <a:t>      1.33581 </a:t>
                      </a:r>
                      <a:r>
                        <a:rPr kumimoji="0" lang="fr-FR" sz="1700" b="0" i="1" u="none" strike="noStrike" cap="none" normalizeH="0" baseline="0" dirty="0" smtClean="0">
                          <a:ln>
                            <a:noFill/>
                          </a:ln>
                          <a:solidFill>
                            <a:srgbClr val="000000"/>
                          </a:solidFill>
                          <a:effectLst/>
                          <a:latin typeface="Calibri" pitchFamily="34" charset="0"/>
                          <a:cs typeface="Calibri" pitchFamily="34" charset="0"/>
                        </a:rPr>
                        <a:t>(.32143)</a:t>
                      </a:r>
                      <a:r>
                        <a:rPr kumimoji="0" lang="fr-FR" sz="1700" b="0" i="0" u="none" strike="noStrike" cap="none" normalizeH="0" baseline="0" dirty="0" smtClean="0">
                          <a:ln>
                            <a:noFill/>
                          </a:ln>
                          <a:solidFill>
                            <a:srgbClr val="000000"/>
                          </a:solidFill>
                          <a:effectLst/>
                          <a:latin typeface="Calibri" pitchFamily="34" charset="0"/>
                          <a:cs typeface="Calibri" pitchFamily="34" charset="0"/>
                        </a:rPr>
                        <a:t>***</a:t>
                      </a:r>
                    </a:p>
                    <a:p>
                      <a:pPr marL="0" marR="0" lvl="0" indent="0" algn="ctr" defTabSz="914400" rtl="0" eaLnBrk="1" fontAlgn="base" latinLnBrk="0" hangingPunct="1">
                        <a:lnSpc>
                          <a:spcPct val="100000"/>
                        </a:lnSpc>
                        <a:spcBef>
                          <a:spcPct val="0"/>
                        </a:spcBef>
                        <a:spcAft>
                          <a:spcPct val="0"/>
                        </a:spcAft>
                        <a:buClrTx/>
                        <a:buSzTx/>
                        <a:buFontTx/>
                        <a:buNone/>
                        <a:tabLst>
                          <a:tab pos="731838" algn="dec"/>
                        </a:tabLst>
                      </a:pPr>
                      <a:r>
                        <a:rPr kumimoji="0" lang="fr-FR" sz="1700" b="0" i="0" u="none" strike="noStrike" cap="none" normalizeH="0" baseline="0" dirty="0" smtClean="0">
                          <a:ln>
                            <a:noFill/>
                          </a:ln>
                          <a:solidFill>
                            <a:srgbClr val="000000"/>
                          </a:solidFill>
                          <a:effectLst/>
                          <a:latin typeface="Calibri" pitchFamily="34" charset="0"/>
                          <a:cs typeface="Calibri" pitchFamily="34" charset="0"/>
                        </a:rPr>
                        <a:t>        -.30276 </a:t>
                      </a:r>
                      <a:r>
                        <a:rPr kumimoji="0" lang="fr-FR" sz="1700" b="0" i="1" u="none" strike="noStrike" cap="none" normalizeH="0" baseline="0" dirty="0" smtClean="0">
                          <a:ln>
                            <a:noFill/>
                          </a:ln>
                          <a:solidFill>
                            <a:srgbClr val="000000"/>
                          </a:solidFill>
                          <a:effectLst/>
                          <a:latin typeface="Calibri" pitchFamily="34" charset="0"/>
                          <a:cs typeface="Calibri" pitchFamily="34" charset="0"/>
                        </a:rPr>
                        <a:t>(.08057)</a:t>
                      </a:r>
                      <a:r>
                        <a:rPr kumimoji="0" lang="fr-FR" sz="1700" b="0" i="0" u="none" strike="noStrike" cap="none" normalizeH="0" baseline="0" dirty="0" smtClean="0">
                          <a:ln>
                            <a:noFill/>
                          </a:ln>
                          <a:solidFill>
                            <a:srgbClr val="000000"/>
                          </a:solidFill>
                          <a:effectLst/>
                          <a:latin typeface="Calibri" pitchFamily="34" charset="0"/>
                          <a:cs typeface="Calibri" pitchFamily="34" charset="0"/>
                        </a:rPr>
                        <a:t>***</a:t>
                      </a:r>
                    </a:p>
                    <a:p>
                      <a:pPr marL="0" marR="0" lvl="0" indent="0" algn="ctr" defTabSz="914400" rtl="0" eaLnBrk="1" fontAlgn="base" latinLnBrk="0" hangingPunct="1">
                        <a:lnSpc>
                          <a:spcPct val="100000"/>
                        </a:lnSpc>
                        <a:spcBef>
                          <a:spcPct val="0"/>
                        </a:spcBef>
                        <a:spcAft>
                          <a:spcPct val="0"/>
                        </a:spcAft>
                        <a:buClrTx/>
                        <a:buSzTx/>
                        <a:buFontTx/>
                        <a:buNone/>
                        <a:tabLst>
                          <a:tab pos="731838" algn="dec"/>
                        </a:tabLst>
                      </a:pPr>
                      <a:r>
                        <a:rPr kumimoji="0" lang="fr-FR" sz="1700" b="0" i="0" u="none" strike="noStrike" cap="none" normalizeH="0" baseline="0" dirty="0" smtClean="0">
                          <a:ln>
                            <a:noFill/>
                          </a:ln>
                          <a:solidFill>
                            <a:srgbClr val="000000"/>
                          </a:solidFill>
                          <a:effectLst/>
                          <a:latin typeface="Calibri" pitchFamily="34" charset="0"/>
                          <a:cs typeface="Calibri" pitchFamily="34" charset="0"/>
                        </a:rPr>
                        <a:t>.07530 </a:t>
                      </a:r>
                      <a:r>
                        <a:rPr kumimoji="0" lang="fr-FR" sz="1700" b="0" i="1" u="none" strike="noStrike" cap="none" normalizeH="0" baseline="0" dirty="0" smtClean="0">
                          <a:ln>
                            <a:noFill/>
                          </a:ln>
                          <a:solidFill>
                            <a:srgbClr val="000000"/>
                          </a:solidFill>
                          <a:effectLst/>
                          <a:latin typeface="Calibri" pitchFamily="34" charset="0"/>
                          <a:cs typeface="Calibri" pitchFamily="34" charset="0"/>
                        </a:rPr>
                        <a:t>(02111)</a:t>
                      </a:r>
                      <a:r>
                        <a:rPr kumimoji="0" lang="fr-FR" sz="1700" b="0" i="0" u="none" strike="noStrike" cap="none" normalizeH="0" baseline="0" dirty="0" smtClean="0">
                          <a:ln>
                            <a:noFill/>
                          </a:ln>
                          <a:solidFill>
                            <a:srgbClr val="000000"/>
                          </a:solidFill>
                          <a:effectLst/>
                          <a:latin typeface="Calibri" pitchFamily="34" charset="0"/>
                          <a:cs typeface="Calibri" pitchFamily="34" charset="0"/>
                        </a:rPr>
                        <a:t>***</a:t>
                      </a:r>
                    </a:p>
                    <a:p>
                      <a:pPr marL="0" marR="0" lvl="0" indent="0" algn="ctr" defTabSz="914400" rtl="0" eaLnBrk="1" fontAlgn="base" latinLnBrk="0" hangingPunct="1">
                        <a:lnSpc>
                          <a:spcPct val="100000"/>
                        </a:lnSpc>
                        <a:spcBef>
                          <a:spcPct val="0"/>
                        </a:spcBef>
                        <a:spcAft>
                          <a:spcPct val="0"/>
                        </a:spcAft>
                        <a:buClrTx/>
                        <a:buSzTx/>
                        <a:buFontTx/>
                        <a:buNone/>
                        <a:tabLst>
                          <a:tab pos="731838" algn="dec"/>
                        </a:tabLst>
                      </a:pPr>
                      <a:endParaRPr kumimoji="0" lang="fr-FR" sz="1700" b="0" i="0" u="none" strike="noStrike" cap="none" normalizeH="0" baseline="0" dirty="0" smtClean="0">
                        <a:ln>
                          <a:noFill/>
                        </a:ln>
                        <a:solidFill>
                          <a:srgbClr val="000000"/>
                        </a:solidFill>
                        <a:effectLst/>
                        <a:latin typeface="Calibri" pitchFamily="34" charset="0"/>
                        <a:cs typeface="Calibri" pitchFamily="34" charset="0"/>
                      </a:endParaRPr>
                    </a:p>
                  </a:txBody>
                  <a:tcPr marL="96474" marR="96474" marT="48219" marB="482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r>
              <a:tr h="380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700" b="0" i="0" u="none" strike="noStrike" cap="none" normalizeH="0" baseline="0" dirty="0" smtClean="0">
                          <a:ln>
                            <a:noFill/>
                          </a:ln>
                          <a:solidFill>
                            <a:srgbClr val="000000"/>
                          </a:solidFill>
                          <a:effectLst/>
                          <a:latin typeface="Calibri" pitchFamily="34" charset="0"/>
                          <a:cs typeface="Calibri" pitchFamily="34" charset="0"/>
                        </a:rPr>
                        <a:t>-2 Log L</a:t>
                      </a:r>
                    </a:p>
                  </a:txBody>
                  <a:tcPr marL="96474" marR="96474" marT="48219" marB="482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731838" algn="dec"/>
                        </a:tabLst>
                      </a:pPr>
                      <a:r>
                        <a:rPr kumimoji="0" lang="fr-FR" sz="1700" b="0" i="0" u="none" strike="noStrike" cap="none" normalizeH="0" baseline="0" dirty="0" smtClean="0">
                          <a:ln>
                            <a:noFill/>
                          </a:ln>
                          <a:solidFill>
                            <a:srgbClr val="000000"/>
                          </a:solidFill>
                          <a:effectLst/>
                          <a:latin typeface="Calibri" pitchFamily="34" charset="0"/>
                          <a:cs typeface="Calibri" pitchFamily="34" charset="0"/>
                        </a:rPr>
                        <a:t>2548.647</a:t>
                      </a:r>
                    </a:p>
                  </a:txBody>
                  <a:tcPr marL="96474" marR="96474" marT="48219" marB="482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r>
            </a:tbl>
          </a:graphicData>
        </a:graphic>
      </p:graphicFrame>
      <p:sp>
        <p:nvSpPr>
          <p:cNvPr id="5" name="Rectangle 4"/>
          <p:cNvSpPr/>
          <p:nvPr/>
        </p:nvSpPr>
        <p:spPr>
          <a:xfrm>
            <a:off x="28048515" y="34636098"/>
            <a:ext cx="11412144" cy="954107"/>
          </a:xfrm>
          <a:prstGeom prst="rect">
            <a:avLst/>
          </a:prstGeom>
        </p:spPr>
        <p:txBody>
          <a:bodyPr wrap="square">
            <a:spAutoFit/>
          </a:bodyPr>
          <a:lstStyle/>
          <a:p>
            <a:endParaRPr lang="fr-FR" sz="2800" dirty="0">
              <a:solidFill>
                <a:schemeClr val="tx2">
                  <a:lumMod val="60000"/>
                  <a:lumOff val="40000"/>
                </a:schemeClr>
              </a:solidFill>
            </a:endParaRPr>
          </a:p>
          <a:p>
            <a:r>
              <a:rPr lang="fr-FR" sz="2800" dirty="0">
                <a:solidFill>
                  <a:schemeClr val="tx2">
                    <a:lumMod val="60000"/>
                    <a:lumOff val="40000"/>
                  </a:schemeClr>
                </a:solidFill>
              </a:rPr>
              <a:t> Pascal.Pansu@upmf-grenoble.fr </a:t>
            </a:r>
            <a:r>
              <a:rPr lang="fr-FR" sz="2800" dirty="0" smtClean="0">
                <a:solidFill>
                  <a:schemeClr val="tx2">
                    <a:lumMod val="60000"/>
                    <a:lumOff val="40000"/>
                  </a:schemeClr>
                </a:solidFill>
              </a:rPr>
              <a:t> / Anna.Tcherkassof@upmf-grenoble.fr </a:t>
            </a:r>
            <a:endParaRPr lang="fr-FR" sz="2800" dirty="0">
              <a:solidFill>
                <a:schemeClr val="tx2">
                  <a:lumMod val="60000"/>
                  <a:lumOff val="40000"/>
                </a:schemeClr>
              </a:solidFill>
            </a:endParaRPr>
          </a:p>
        </p:txBody>
      </p:sp>
      <p:pic>
        <p:nvPicPr>
          <p:cNvPr id="7" name="Picture 2" descr="http://www.sqrp.ca/medias/images/logo.gif"/>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6709844" y="288282"/>
            <a:ext cx="2390775" cy="1266826"/>
          </a:xfrm>
          <a:prstGeom prst="rect">
            <a:avLst/>
          </a:prstGeom>
          <a:noFill/>
          <a:extLst>
            <a:ext uri="{909E8E84-426E-40DD-AFC4-6F175D3DCCD1}">
              <a14:hiddenFill xmlns:a14="http://schemas.microsoft.com/office/drawing/2010/main">
                <a:solidFill>
                  <a:srgbClr val="FFFFFF"/>
                </a:solidFill>
              </a14:hiddenFill>
            </a:ext>
          </a:extLst>
        </p:spPr>
      </p:pic>
      <p:sp>
        <p:nvSpPr>
          <p:cNvPr id="14" name="ZoneTexte 13"/>
          <p:cNvSpPr txBox="1"/>
          <p:nvPr/>
        </p:nvSpPr>
        <p:spPr>
          <a:xfrm>
            <a:off x="34735887" y="1445612"/>
            <a:ext cx="4408983" cy="369332"/>
          </a:xfrm>
          <a:prstGeom prst="rect">
            <a:avLst/>
          </a:prstGeom>
          <a:noFill/>
        </p:spPr>
        <p:txBody>
          <a:bodyPr wrap="square" rtlCol="0">
            <a:spAutoFit/>
          </a:bodyPr>
          <a:lstStyle/>
          <a:p>
            <a:pPr algn="ctr"/>
            <a:r>
              <a:rPr lang="fr-FR" sz="1800" dirty="0" smtClean="0"/>
              <a:t>Congrès 2015, Gatineau, 27 – 29 mars </a:t>
            </a:r>
            <a:endParaRPr lang="fr-FR" sz="1800" dirty="0"/>
          </a:p>
        </p:txBody>
      </p:sp>
    </p:spTree>
    <p:extLst>
      <p:ext uri="{BB962C8B-B14F-4D97-AF65-F5344CB8AC3E}">
        <p14:creationId xmlns:p14="http://schemas.microsoft.com/office/powerpoint/2010/main" val="258933068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3511</TotalTime>
  <Words>982</Words>
  <Application>Microsoft Office PowerPoint</Application>
  <PresentationFormat>Personnalisé</PresentationFormat>
  <Paragraphs>125</Paragraphs>
  <Slides>1</Slides>
  <Notes>1</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De la pertinence de prendre en compte la valeur sociale des expressions faciales des émotions p PANSU, Pascal1; TCHERKASSOF, Anna1; BOLLON, Thierry2; LIMA, Laurent1; DUBOIS, Nicole3</vt:lpstr>
    </vt:vector>
  </TitlesOfParts>
  <Company>ALLIANCE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BEL Marlene</dc:creator>
  <cp:lastModifiedBy>Anna Tcherkassof</cp:lastModifiedBy>
  <cp:revision>175</cp:revision>
  <cp:lastPrinted>2014-03-20T13:40:34Z</cp:lastPrinted>
  <dcterms:created xsi:type="dcterms:W3CDTF">2014-03-03T17:11:49Z</dcterms:created>
  <dcterms:modified xsi:type="dcterms:W3CDTF">2016-11-10T09:59:32Z</dcterms:modified>
</cp:coreProperties>
</file>